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906000" cy="6858000" type="A4"/>
  <p:notesSz cx="6797675" cy="9926638"/>
  <p:defaultTextStyle>
    <a:defPPr>
      <a:defRPr lang="ru-RU"/>
    </a:defPPr>
    <a:lvl1pPr marL="0" algn="l" defTabSz="493685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246842" algn="l" defTabSz="493685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493685" algn="l" defTabSz="493685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740527" algn="l" defTabSz="493685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987369" algn="l" defTabSz="493685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1234211" algn="l" defTabSz="493685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1481054" algn="l" defTabSz="493685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1727896" algn="l" defTabSz="493685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1974738" algn="l" defTabSz="493685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D9C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29" autoAdjust="0"/>
  </p:normalViewPr>
  <p:slideViewPr>
    <p:cSldViewPr>
      <p:cViewPr varScale="1">
        <p:scale>
          <a:sx n="37" d="100"/>
          <a:sy n="37" d="100"/>
        </p:scale>
        <p:origin x="-1112" y="-72"/>
      </p:cViewPr>
      <p:guideLst>
        <p:guide orient="horz" pos="2161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2" y="2130429"/>
            <a:ext cx="8420099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1" y="3886204"/>
            <a:ext cx="6934201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468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936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405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9873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2342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4810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7278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974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71817-2961-4F45-8D0D-BFC511D8A908}" type="datetimeFigureOut">
              <a:rPr lang="ru-RU" smtClean="0"/>
              <a:t>20.01.2023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CB95E-4F18-4BFE-9EC4-758D7DA5EC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010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71817-2961-4F45-8D0D-BFC511D8A908}" type="datetimeFigureOut">
              <a:rPr lang="ru-RU" smtClean="0"/>
              <a:t>20.01.2023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CB95E-4F18-4BFE-9EC4-758D7DA5EC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747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1" y="274638"/>
            <a:ext cx="22288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5" y="274638"/>
            <a:ext cx="6521451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71817-2961-4F45-8D0D-BFC511D8A908}" type="datetimeFigureOut">
              <a:rPr lang="ru-RU" smtClean="0"/>
              <a:t>20.01.2023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CB95E-4F18-4BFE-9EC4-758D7DA5EC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93564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71817-2961-4F45-8D0D-BFC511D8A908}" type="datetimeFigureOut">
              <a:rPr lang="ru-RU" smtClean="0"/>
              <a:t>20.01.2023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CB95E-4F18-4BFE-9EC4-758D7DA5EC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89185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8" y="4406901"/>
            <a:ext cx="8420099" cy="1362075"/>
          </a:xfrm>
        </p:spPr>
        <p:txBody>
          <a:bodyPr anchor="t"/>
          <a:lstStyle>
            <a:lvl1pPr algn="l">
              <a:defRPr sz="22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8" y="2906714"/>
            <a:ext cx="8420099" cy="1500187"/>
          </a:xfrm>
        </p:spPr>
        <p:txBody>
          <a:bodyPr anchor="b"/>
          <a:lstStyle>
            <a:lvl1pPr marL="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1pPr>
            <a:lvl2pPr marL="246842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2pPr>
            <a:lvl3pPr marL="49368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 marL="740527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4pPr>
            <a:lvl5pPr marL="987369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5pPr>
            <a:lvl6pPr marL="1234211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6pPr>
            <a:lvl7pPr marL="1481054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7pPr>
            <a:lvl8pPr marL="1727896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8pPr>
            <a:lvl9pPr marL="1974738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71817-2961-4F45-8D0D-BFC511D8A908}" type="datetimeFigureOut">
              <a:rPr lang="ru-RU" smtClean="0"/>
              <a:t>20.01.2023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CB95E-4F18-4BFE-9EC4-758D7DA5EC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92902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95300" y="1600205"/>
            <a:ext cx="4375152" cy="4525963"/>
          </a:xfrm>
        </p:spPr>
        <p:txBody>
          <a:bodyPr/>
          <a:lstStyle>
            <a:lvl1pPr>
              <a:defRPr sz="1500"/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35551" y="1600205"/>
            <a:ext cx="4375152" cy="4525963"/>
          </a:xfrm>
        </p:spPr>
        <p:txBody>
          <a:bodyPr/>
          <a:lstStyle>
            <a:lvl1pPr>
              <a:defRPr sz="1500"/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71817-2961-4F45-8D0D-BFC511D8A908}" type="datetimeFigureOut">
              <a:rPr lang="ru-RU" smtClean="0"/>
              <a:t>20.01.2023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CB95E-4F18-4BFE-9EC4-758D7DA5EC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5389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5" y="1535113"/>
            <a:ext cx="4376872" cy="639762"/>
          </a:xfrm>
        </p:spPr>
        <p:txBody>
          <a:bodyPr anchor="b"/>
          <a:lstStyle>
            <a:lvl1pPr marL="0" indent="0">
              <a:buNone/>
              <a:defRPr sz="1300" b="1"/>
            </a:lvl1pPr>
            <a:lvl2pPr marL="246842" indent="0">
              <a:buNone/>
              <a:defRPr sz="1100" b="1"/>
            </a:lvl2pPr>
            <a:lvl3pPr marL="493685" indent="0">
              <a:buNone/>
              <a:defRPr sz="1000" b="1"/>
            </a:lvl3pPr>
            <a:lvl4pPr marL="740527" indent="0">
              <a:buNone/>
              <a:defRPr sz="900" b="1"/>
            </a:lvl4pPr>
            <a:lvl5pPr marL="987369" indent="0">
              <a:buNone/>
              <a:defRPr sz="900" b="1"/>
            </a:lvl5pPr>
            <a:lvl6pPr marL="1234211" indent="0">
              <a:buNone/>
              <a:defRPr sz="900" b="1"/>
            </a:lvl6pPr>
            <a:lvl7pPr marL="1481054" indent="0">
              <a:buNone/>
              <a:defRPr sz="900" b="1"/>
            </a:lvl7pPr>
            <a:lvl8pPr marL="1727896" indent="0">
              <a:buNone/>
              <a:defRPr sz="900" b="1"/>
            </a:lvl8pPr>
            <a:lvl9pPr marL="1974738" indent="0">
              <a:buNone/>
              <a:defRPr sz="9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5" y="2174879"/>
            <a:ext cx="4376872" cy="3951288"/>
          </a:xfrm>
        </p:spPr>
        <p:txBody>
          <a:bodyPr/>
          <a:lstStyle>
            <a:lvl1pPr>
              <a:defRPr sz="1300"/>
            </a:lvl1pPr>
            <a:lvl2pPr>
              <a:defRPr sz="11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88" cy="639762"/>
          </a:xfrm>
        </p:spPr>
        <p:txBody>
          <a:bodyPr anchor="b"/>
          <a:lstStyle>
            <a:lvl1pPr marL="0" indent="0">
              <a:buNone/>
              <a:defRPr sz="1300" b="1"/>
            </a:lvl1pPr>
            <a:lvl2pPr marL="246842" indent="0">
              <a:buNone/>
              <a:defRPr sz="1100" b="1"/>
            </a:lvl2pPr>
            <a:lvl3pPr marL="493685" indent="0">
              <a:buNone/>
              <a:defRPr sz="1000" b="1"/>
            </a:lvl3pPr>
            <a:lvl4pPr marL="740527" indent="0">
              <a:buNone/>
              <a:defRPr sz="900" b="1"/>
            </a:lvl4pPr>
            <a:lvl5pPr marL="987369" indent="0">
              <a:buNone/>
              <a:defRPr sz="900" b="1"/>
            </a:lvl5pPr>
            <a:lvl6pPr marL="1234211" indent="0">
              <a:buNone/>
              <a:defRPr sz="900" b="1"/>
            </a:lvl6pPr>
            <a:lvl7pPr marL="1481054" indent="0">
              <a:buNone/>
              <a:defRPr sz="900" b="1"/>
            </a:lvl7pPr>
            <a:lvl8pPr marL="1727896" indent="0">
              <a:buNone/>
              <a:defRPr sz="900" b="1"/>
            </a:lvl8pPr>
            <a:lvl9pPr marL="1974738" indent="0">
              <a:buNone/>
              <a:defRPr sz="9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2" y="2174879"/>
            <a:ext cx="4378588" cy="3951288"/>
          </a:xfrm>
        </p:spPr>
        <p:txBody>
          <a:bodyPr/>
          <a:lstStyle>
            <a:lvl1pPr>
              <a:defRPr sz="1300"/>
            </a:lvl1pPr>
            <a:lvl2pPr>
              <a:defRPr sz="11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71817-2961-4F45-8D0D-BFC511D8A908}" type="datetimeFigureOut">
              <a:rPr lang="ru-RU" smtClean="0"/>
              <a:t>20.01.2023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CB95E-4F18-4BFE-9EC4-758D7DA5EC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03656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71817-2961-4F45-8D0D-BFC511D8A908}" type="datetimeFigureOut">
              <a:rPr lang="ru-RU" smtClean="0"/>
              <a:t>20.01.2023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CB95E-4F18-4BFE-9EC4-758D7DA5EC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05658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71817-2961-4F45-8D0D-BFC511D8A908}" type="datetimeFigureOut">
              <a:rPr lang="ru-RU" smtClean="0"/>
              <a:t>20.01.2023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CB95E-4F18-4BFE-9EC4-758D7DA5EC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46947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299" y="273050"/>
            <a:ext cx="3259007" cy="1162050"/>
          </a:xfrm>
        </p:spPr>
        <p:txBody>
          <a:bodyPr anchor="b"/>
          <a:lstStyle>
            <a:lvl1pPr algn="l">
              <a:defRPr sz="11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3" y="273050"/>
            <a:ext cx="5537728" cy="5853113"/>
          </a:xfrm>
        </p:spPr>
        <p:txBody>
          <a:bodyPr/>
          <a:lstStyle>
            <a:lvl1pPr>
              <a:defRPr sz="1700"/>
            </a:lvl1pPr>
            <a:lvl2pPr>
              <a:defRPr sz="1500"/>
            </a:lvl2pPr>
            <a:lvl3pPr>
              <a:defRPr sz="13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299" y="1435101"/>
            <a:ext cx="3259007" cy="4691062"/>
          </a:xfrm>
        </p:spPr>
        <p:txBody>
          <a:bodyPr/>
          <a:lstStyle>
            <a:lvl1pPr marL="0" indent="0">
              <a:buNone/>
              <a:defRPr sz="800"/>
            </a:lvl1pPr>
            <a:lvl2pPr marL="246842" indent="0">
              <a:buNone/>
              <a:defRPr sz="600"/>
            </a:lvl2pPr>
            <a:lvl3pPr marL="493685" indent="0">
              <a:buNone/>
              <a:defRPr sz="500"/>
            </a:lvl3pPr>
            <a:lvl4pPr marL="740527" indent="0">
              <a:buNone/>
              <a:defRPr sz="500"/>
            </a:lvl4pPr>
            <a:lvl5pPr marL="987369" indent="0">
              <a:buNone/>
              <a:defRPr sz="500"/>
            </a:lvl5pPr>
            <a:lvl6pPr marL="1234211" indent="0">
              <a:buNone/>
              <a:defRPr sz="500"/>
            </a:lvl6pPr>
            <a:lvl7pPr marL="1481054" indent="0">
              <a:buNone/>
              <a:defRPr sz="500"/>
            </a:lvl7pPr>
            <a:lvl8pPr marL="1727896" indent="0">
              <a:buNone/>
              <a:defRPr sz="500"/>
            </a:lvl8pPr>
            <a:lvl9pPr marL="1974738" indent="0">
              <a:buNone/>
              <a:defRPr sz="5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71817-2961-4F45-8D0D-BFC511D8A908}" type="datetimeFigureOut">
              <a:rPr lang="ru-RU" smtClean="0"/>
              <a:t>20.01.2023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CB95E-4F18-4BFE-9EC4-758D7DA5EC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06723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50" y="4800600"/>
            <a:ext cx="5943600" cy="566738"/>
          </a:xfrm>
        </p:spPr>
        <p:txBody>
          <a:bodyPr anchor="b"/>
          <a:lstStyle>
            <a:lvl1pPr algn="l">
              <a:defRPr sz="11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50" y="612779"/>
            <a:ext cx="5943600" cy="4114800"/>
          </a:xfrm>
        </p:spPr>
        <p:txBody>
          <a:bodyPr/>
          <a:lstStyle>
            <a:lvl1pPr marL="0" indent="0">
              <a:buNone/>
              <a:defRPr sz="1700"/>
            </a:lvl1pPr>
            <a:lvl2pPr marL="246842" indent="0">
              <a:buNone/>
              <a:defRPr sz="1500"/>
            </a:lvl2pPr>
            <a:lvl3pPr marL="493685" indent="0">
              <a:buNone/>
              <a:defRPr sz="1300"/>
            </a:lvl3pPr>
            <a:lvl4pPr marL="740527" indent="0">
              <a:buNone/>
              <a:defRPr sz="1100"/>
            </a:lvl4pPr>
            <a:lvl5pPr marL="987369" indent="0">
              <a:buNone/>
              <a:defRPr sz="1100"/>
            </a:lvl5pPr>
            <a:lvl6pPr marL="1234211" indent="0">
              <a:buNone/>
              <a:defRPr sz="1100"/>
            </a:lvl6pPr>
            <a:lvl7pPr marL="1481054" indent="0">
              <a:buNone/>
              <a:defRPr sz="1100"/>
            </a:lvl7pPr>
            <a:lvl8pPr marL="1727896" indent="0">
              <a:buNone/>
              <a:defRPr sz="1100"/>
            </a:lvl8pPr>
            <a:lvl9pPr marL="1974738" indent="0">
              <a:buNone/>
              <a:defRPr sz="11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50" y="5367342"/>
            <a:ext cx="5943600" cy="804862"/>
          </a:xfrm>
        </p:spPr>
        <p:txBody>
          <a:bodyPr/>
          <a:lstStyle>
            <a:lvl1pPr marL="0" indent="0">
              <a:buNone/>
              <a:defRPr sz="800"/>
            </a:lvl1pPr>
            <a:lvl2pPr marL="246842" indent="0">
              <a:buNone/>
              <a:defRPr sz="600"/>
            </a:lvl2pPr>
            <a:lvl3pPr marL="493685" indent="0">
              <a:buNone/>
              <a:defRPr sz="500"/>
            </a:lvl3pPr>
            <a:lvl4pPr marL="740527" indent="0">
              <a:buNone/>
              <a:defRPr sz="500"/>
            </a:lvl4pPr>
            <a:lvl5pPr marL="987369" indent="0">
              <a:buNone/>
              <a:defRPr sz="500"/>
            </a:lvl5pPr>
            <a:lvl6pPr marL="1234211" indent="0">
              <a:buNone/>
              <a:defRPr sz="500"/>
            </a:lvl6pPr>
            <a:lvl7pPr marL="1481054" indent="0">
              <a:buNone/>
              <a:defRPr sz="500"/>
            </a:lvl7pPr>
            <a:lvl8pPr marL="1727896" indent="0">
              <a:buNone/>
              <a:defRPr sz="500"/>
            </a:lvl8pPr>
            <a:lvl9pPr marL="1974738" indent="0">
              <a:buNone/>
              <a:defRPr sz="5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71817-2961-4F45-8D0D-BFC511D8A908}" type="datetimeFigureOut">
              <a:rPr lang="ru-RU" smtClean="0"/>
              <a:t>20.01.2023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CB95E-4F18-4BFE-9EC4-758D7DA5EC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4026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5" y="274643"/>
            <a:ext cx="8915402" cy="1143000"/>
          </a:xfrm>
          <a:prstGeom prst="rect">
            <a:avLst/>
          </a:prstGeom>
        </p:spPr>
        <p:txBody>
          <a:bodyPr vert="horz" lIns="49368" tIns="24684" rIns="49368" bIns="24684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5" y="1600205"/>
            <a:ext cx="8915402" cy="4525963"/>
          </a:xfrm>
          <a:prstGeom prst="rect">
            <a:avLst/>
          </a:prstGeom>
        </p:spPr>
        <p:txBody>
          <a:bodyPr vert="horz" lIns="49368" tIns="24684" rIns="49368" bIns="24684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49368" tIns="24684" rIns="49368" bIns="24684" rtlCol="0" anchor="ctr"/>
          <a:lstStyle>
            <a:lvl1pPr algn="l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371817-2961-4F45-8D0D-BFC511D8A908}" type="datetimeFigureOut">
              <a:rPr lang="ru-RU" smtClean="0"/>
              <a:t>20.01.2023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6" y="6356350"/>
            <a:ext cx="3136900" cy="365125"/>
          </a:xfrm>
          <a:prstGeom prst="rect">
            <a:avLst/>
          </a:prstGeom>
        </p:spPr>
        <p:txBody>
          <a:bodyPr vert="horz" lIns="49368" tIns="24684" rIns="49368" bIns="24684" rtlCol="0" anchor="ctr"/>
          <a:lstStyle>
            <a:lvl1pPr algn="ctr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1" y="6356350"/>
            <a:ext cx="2311400" cy="365125"/>
          </a:xfrm>
          <a:prstGeom prst="rect">
            <a:avLst/>
          </a:prstGeom>
        </p:spPr>
        <p:txBody>
          <a:bodyPr vert="horz" lIns="49368" tIns="24684" rIns="49368" bIns="24684" rtlCol="0" anchor="ctr"/>
          <a:lstStyle>
            <a:lvl1pPr algn="r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1CB95E-4F18-4BFE-9EC4-758D7DA5EC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7478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93685" rtl="0" eaLnBrk="1" latinLnBrk="0" hangingPunct="1">
        <a:spcBef>
          <a:spcPct val="0"/>
        </a:spcBef>
        <a:buNone/>
        <a:defRPr sz="2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5132" indent="-185132" algn="l" defTabSz="493685" rtl="0" eaLnBrk="1" latinLnBrk="0" hangingPunct="1">
        <a:spcBef>
          <a:spcPct val="20000"/>
        </a:spcBef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01119" indent="-154276" algn="l" defTabSz="493685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617106" indent="-123421" algn="l" defTabSz="493685" rtl="0" eaLnBrk="1" latinLnBrk="0" hangingPunct="1">
        <a:spcBef>
          <a:spcPct val="20000"/>
        </a:spcBef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863948" indent="-123421" algn="l" defTabSz="493685" rtl="0" eaLnBrk="1" latinLnBrk="0" hangingPunct="1">
        <a:spcBef>
          <a:spcPct val="20000"/>
        </a:spcBef>
        <a:buFont typeface="Arial" pitchFamily="34" charset="0"/>
        <a:buChar char="–"/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1110790" indent="-123421" algn="l" defTabSz="493685" rtl="0" eaLnBrk="1" latinLnBrk="0" hangingPunct="1">
        <a:spcBef>
          <a:spcPct val="20000"/>
        </a:spcBef>
        <a:buFont typeface="Arial" pitchFamily="34" charset="0"/>
        <a:buChar char="»"/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1357633" indent="-123421" algn="l" defTabSz="493685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6pPr>
      <a:lvl7pPr marL="1604475" indent="-123421" algn="l" defTabSz="493685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7pPr>
      <a:lvl8pPr marL="1851317" indent="-123421" algn="l" defTabSz="493685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8pPr>
      <a:lvl9pPr marL="2098159" indent="-123421" algn="l" defTabSz="493685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493685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1pPr>
      <a:lvl2pPr marL="246842" algn="l" defTabSz="493685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493685" algn="l" defTabSz="493685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740527" algn="l" defTabSz="493685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987369" algn="l" defTabSz="493685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234211" algn="l" defTabSz="493685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481054" algn="l" defTabSz="493685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727896" algn="l" defTabSz="493685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1974738" algn="l" defTabSz="493685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5600-03-394\Desktop\МОИ ДОКУМЕНТЫ\документы рабочие\ТРАНСФЕРТНОЕ ЦЕНООБРОЗОВАНИЕ\ДОКЛАДЫ ПО ТЦ\слайд по КИК для СМИ\Internet_Business_Technology_HD_Wallpaper_07_2560x1600.jpg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205" y="-27864"/>
            <a:ext cx="9934205" cy="6885864"/>
          </a:xfrm>
          <a:prstGeom prst="rect">
            <a:avLst/>
          </a:prstGeom>
          <a:noFill/>
          <a:effectLst>
            <a:glow rad="635000">
              <a:schemeClr val="accent1">
                <a:alpha val="25000"/>
              </a:schemeClr>
            </a:glow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Рисунок 19"/>
          <p:cNvPicPr/>
          <p:nvPr/>
        </p:nvPicPr>
        <p:blipFill>
          <a:blip r:embed="rId4"/>
          <a:stretch/>
        </p:blipFill>
        <p:spPr>
          <a:xfrm>
            <a:off x="34077" y="0"/>
            <a:ext cx="1030491" cy="1016515"/>
          </a:xfrm>
          <a:prstGeom prst="rect">
            <a:avLst/>
          </a:prstGeom>
          <a:ln>
            <a:noFill/>
          </a:ln>
        </p:spPr>
      </p:pic>
      <p:sp>
        <p:nvSpPr>
          <p:cNvPr id="17" name="CustomShape 1"/>
          <p:cNvSpPr/>
          <p:nvPr/>
        </p:nvSpPr>
        <p:spPr>
          <a:xfrm>
            <a:off x="1071691" y="148830"/>
            <a:ext cx="8506513" cy="359427"/>
          </a:xfrm>
          <a:prstGeom prst="rect">
            <a:avLst/>
          </a:prstGeom>
          <a:noFill/>
          <a:ln>
            <a:noFill/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36720" tIns="36720" rIns="36720" bIns="36720">
            <a:noAutofit/>
          </a:bodyPr>
          <a:lstStyle/>
          <a:p>
            <a:pPr>
              <a:lnSpc>
                <a:spcPct val="100000"/>
              </a:lnSpc>
            </a:pPr>
            <a:r>
              <a:rPr lang="ru-RU" sz="1200" b="1" strike="noStrike" spc="-1" dirty="0">
                <a:latin typeface="PF DinDisplay Pro Black"/>
                <a:ea typeface="DejaVu Sans"/>
              </a:rPr>
              <a:t>УПРАВЛЕНИЕ </a:t>
            </a:r>
            <a:r>
              <a:rPr lang="ru-RU" sz="1200" b="1" strike="noStrike" spc="-1" dirty="0" smtClean="0">
                <a:latin typeface="PF DinDisplay Pro Black"/>
                <a:ea typeface="DejaVu Sans"/>
              </a:rPr>
              <a:t>ФЕДЕРАЛЬНОЙ НАЛОГОВОЙ </a:t>
            </a:r>
            <a:r>
              <a:rPr lang="ru-RU" sz="1200" b="1" strike="noStrike" spc="-1" dirty="0">
                <a:latin typeface="PF DinDisplay Pro Black"/>
                <a:ea typeface="DejaVu Sans"/>
              </a:rPr>
              <a:t>СЛУЖБЫ ПО ОРЕНБУРГСКОЙ ОБЛАСТИ</a:t>
            </a:r>
            <a:endParaRPr lang="ru-RU" sz="1200" b="0" strike="noStrike" spc="-1" dirty="0">
              <a:latin typeface="XO Oriel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269525" y="4005064"/>
            <a:ext cx="9286618" cy="1919240"/>
          </a:xfrm>
          <a:prstGeom prst="roundRect">
            <a:avLst/>
          </a:prstGeom>
          <a:solidFill>
            <a:srgbClr val="7D9CD9">
              <a:alpha val="8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200" dirty="0" smtClean="0"/>
          </a:p>
          <a:p>
            <a:pPr algn="ctr"/>
            <a:r>
              <a:rPr lang="ru-RU" sz="1800" dirty="0" smtClean="0">
                <a:solidFill>
                  <a:schemeClr val="tx1"/>
                </a:solidFill>
              </a:rPr>
              <a:t>Налогоплательщики </a:t>
            </a:r>
            <a:r>
              <a:rPr lang="ru-RU" sz="1800" dirty="0">
                <a:solidFill>
                  <a:schemeClr val="tx1"/>
                </a:solidFill>
              </a:rPr>
              <a:t>обязаны уведомлять налоговый орган о контролируемых иностранных компаниях, в отношении которых они являются контролирующими лицами, вне зависимости от размера дохода, полученного ими в виде прибыли соответствующих контролируемых иностранных компаний. </a:t>
            </a:r>
            <a:endParaRPr lang="ru-RU" sz="1800" dirty="0" smtClean="0">
              <a:solidFill>
                <a:schemeClr val="tx1"/>
              </a:solidFill>
            </a:endParaRPr>
          </a:p>
          <a:p>
            <a:pPr algn="ctr"/>
            <a:r>
              <a:rPr lang="ru-RU" sz="1800" dirty="0" smtClean="0">
                <a:solidFill>
                  <a:schemeClr val="tx1"/>
                </a:solidFill>
              </a:rPr>
              <a:t>Срок представления для организаций - не </a:t>
            </a:r>
            <a:r>
              <a:rPr lang="ru-RU" sz="1800" dirty="0">
                <a:solidFill>
                  <a:schemeClr val="tx1"/>
                </a:solidFill>
              </a:rPr>
              <a:t>позднее 20 марта</a:t>
            </a:r>
            <a:r>
              <a:rPr lang="ru-RU" sz="1800" dirty="0" smtClean="0">
                <a:solidFill>
                  <a:schemeClr val="tx1"/>
                </a:solidFill>
              </a:rPr>
              <a:t>, для физических лиц - </a:t>
            </a:r>
            <a:r>
              <a:rPr lang="ru-RU" sz="1800" dirty="0">
                <a:solidFill>
                  <a:schemeClr val="tx1"/>
                </a:solidFill>
              </a:rPr>
              <a:t>в срок не позднее 30 </a:t>
            </a:r>
            <a:r>
              <a:rPr lang="ru-RU" sz="1800" dirty="0" smtClean="0">
                <a:solidFill>
                  <a:schemeClr val="tx1"/>
                </a:solidFill>
              </a:rPr>
              <a:t>апреля</a:t>
            </a:r>
            <a:endParaRPr lang="ru-RU" sz="1800" dirty="0">
              <a:solidFill>
                <a:schemeClr val="tx1"/>
              </a:solidFill>
            </a:endParaRPr>
          </a:p>
          <a:p>
            <a:pPr algn="ctr"/>
            <a:endParaRPr lang="ru-RU" sz="1600" dirty="0"/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6609185" y="6343449"/>
            <a:ext cx="3021922" cy="3428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dirty="0" smtClean="0"/>
              <a:t>Телефон контакт центра 8-800-222-2222</a:t>
            </a:r>
            <a:r>
              <a:rPr lang="ru-RU" sz="1200" dirty="0"/>
              <a:t>. </a:t>
            </a:r>
          </a:p>
        </p:txBody>
      </p:sp>
      <p:sp>
        <p:nvSpPr>
          <p:cNvPr id="38" name="Прямоугольник 37"/>
          <p:cNvSpPr/>
          <p:nvPr/>
        </p:nvSpPr>
        <p:spPr>
          <a:xfrm>
            <a:off x="331674" y="508257"/>
            <a:ext cx="9085822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Владеешь </a:t>
            </a:r>
          </a:p>
          <a:p>
            <a:pPr algn="ctr"/>
            <a:r>
              <a:rPr lang="ru-RU" sz="6000" b="1" cap="none" spc="0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иностранной компанией - </a:t>
            </a:r>
            <a:endParaRPr lang="ru-RU" sz="6000" b="1" cap="none" spc="0" dirty="0">
              <a:ln w="10541" cmpd="sng">
                <a:solidFill>
                  <a:schemeClr val="tx1"/>
                </a:solidFill>
                <a:prstDash val="solid"/>
              </a:ln>
              <a:solidFill>
                <a:srgbClr val="C0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228633" y="2510077"/>
            <a:ext cx="9420528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н</a:t>
            </a:r>
            <a:r>
              <a:rPr lang="ru-RU" sz="4400" b="1" cap="none" spc="0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е забудь подать уведомление о КИК</a:t>
            </a:r>
            <a:endParaRPr lang="ru-RU" sz="4400" b="1" cap="none" spc="0" dirty="0">
              <a:ln w="10541" cmpd="sng">
                <a:solidFill>
                  <a:schemeClr val="tx1"/>
                </a:solidFill>
                <a:prstDash val="solid"/>
              </a:ln>
              <a:solidFill>
                <a:srgbClr val="C0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10718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871</TotalTime>
  <Words>76</Words>
  <Application>Microsoft Office PowerPoint</Application>
  <PresentationFormat>Лист A4 (210x297 мм)</PresentationFormat>
  <Paragraphs>8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Бехтин Алексей Степанович</dc:creator>
  <cp:lastModifiedBy>Свиридова Тамара Николаевна</cp:lastModifiedBy>
  <cp:revision>26</cp:revision>
  <cp:lastPrinted>2022-04-21T09:06:22Z</cp:lastPrinted>
  <dcterms:created xsi:type="dcterms:W3CDTF">2020-10-05T06:25:11Z</dcterms:created>
  <dcterms:modified xsi:type="dcterms:W3CDTF">2023-01-20T03:54:05Z</dcterms:modified>
</cp:coreProperties>
</file>