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  <Override PartName="/ppt/charts/colors14.xml" ContentType="application/vnd.ms-office.chartcolorstyle+xml"/>
  <Override PartName="/ppt/charts/style14.xml" ContentType="application/vnd.ms-office.chartstyle+xml"/>
  <Override PartName="/ppt/charts/colors15.xml" ContentType="application/vnd.ms-office.chartcolorstyle+xml"/>
  <Override PartName="/ppt/charts/style15.xml" ContentType="application/vnd.ms-office.chartstyle+xml"/>
  <Override PartName="/ppt/charts/colors16.xml" ContentType="application/vnd.ms-office.chartcolorstyle+xml"/>
  <Override PartName="/ppt/charts/style16.xml" ContentType="application/vnd.ms-office.chartstyle+xml"/>
  <Override PartName="/ppt/charts/colors17.xml" ContentType="application/vnd.ms-office.chartcolorstyle+xml"/>
  <Override PartName="/ppt/charts/style17.xml" ContentType="application/vnd.ms-office.chartstyle+xml"/>
  <Override PartName="/ppt/charts/colors18.xml" ContentType="application/vnd.ms-office.chartcolorstyle+xml"/>
  <Override PartName="/ppt/charts/style18.xml" ContentType="application/vnd.ms-office.chartstyle+xml"/>
  <Override PartName="/ppt/charts/colors19.xml" ContentType="application/vnd.ms-office.chartcolorstyle+xml"/>
  <Override PartName="/ppt/charts/style19.xml" ContentType="application/vnd.ms-office.chartstyle+xml"/>
  <Override PartName="/ppt/charts/colors20.xml" ContentType="application/vnd.ms-office.chartcolorstyle+xml"/>
  <Override PartName="/ppt/charts/style20.xml" ContentType="application/vnd.ms-office.chartstyle+xml"/>
  <Override PartName="/ppt/charts/colors21.xml" ContentType="application/vnd.ms-office.chartcolorstyle+xml"/>
  <Override PartName="/ppt/charts/style21.xml" ContentType="application/vnd.ms-office.chartstyle+xml"/>
  <Override PartName="/ppt/charts/colors22.xml" ContentType="application/vnd.ms-office.chartcolorstyle+xml"/>
  <Override PartName="/ppt/charts/style22.xml" ContentType="application/vnd.ms-office.chartstyle+xml"/>
  <Override PartName="/ppt/charts/colors23.xml" ContentType="application/vnd.ms-office.chartcolorstyle+xml"/>
  <Override PartName="/ppt/charts/style23.xml" ContentType="application/vnd.ms-office.chartstyle+xml"/>
  <Override PartName="/ppt/charts/colors24.xml" ContentType="application/vnd.ms-office.chartcolorstyle+xml"/>
  <Override PartName="/ppt/charts/style24.xml" ContentType="application/vnd.ms-office.chartstyle+xml"/>
  <Override PartName="/ppt/charts/colors25.xml" ContentType="application/vnd.ms-office.chartcolorstyle+xml"/>
  <Override PartName="/ppt/charts/style25.xml" ContentType="application/vnd.ms-office.chartstyle+xml"/>
  <Override PartName="/ppt/charts/colors26.xml" ContentType="application/vnd.ms-office.chartcolorstyle+xml"/>
  <Override PartName="/ppt/charts/style26.xml" ContentType="application/vnd.ms-office.chartstyle+xml"/>
  <Override PartName="/ppt/charts/colors27.xml" ContentType="application/vnd.ms-office.chartcolorstyle+xml"/>
  <Override PartName="/ppt/charts/style27.xml" ContentType="application/vnd.ms-office.chartstyle+xml"/>
  <Override PartName="/ppt/charts/colors28.xml" ContentType="application/vnd.ms-office.chartcolorstyle+xml"/>
  <Override PartName="/ppt/charts/style28.xml" ContentType="application/vnd.ms-office.chartstyle+xml"/>
  <Override PartName="/ppt/charts/colors29.xml" ContentType="application/vnd.ms-office.chartcolorstyle+xml"/>
  <Override PartName="/ppt/charts/style29.xml" ContentType="application/vnd.ms-office.chartstyle+xml"/>
  <Override PartName="/ppt/charts/colors30.xml" ContentType="application/vnd.ms-office.chartcolorstyle+xml"/>
  <Override PartName="/ppt/charts/style30.xml" ContentType="application/vnd.ms-office.chartstyle+xml"/>
  <Override PartName="/ppt/charts/colors31.xml" ContentType="application/vnd.ms-office.chartcolorstyle+xml"/>
  <Override PartName="/ppt/charts/style31.xml" ContentType="application/vnd.ms-office.chartstyle+xml"/>
  <Override PartName="/ppt/charts/colors32.xml" ContentType="application/vnd.ms-office.chartcolorstyle+xml"/>
  <Override PartName="/ppt/charts/style3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27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2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24" r:id="rId20"/>
    <p:sldId id="327" r:id="rId21"/>
    <p:sldId id="326" r:id="rId22"/>
    <p:sldId id="277" r:id="rId23"/>
    <p:sldId id="278" r:id="rId24"/>
    <p:sldId id="279" r:id="rId25"/>
    <p:sldId id="280" r:id="rId26"/>
    <p:sldId id="281" r:id="rId27"/>
    <p:sldId id="297" r:id="rId28"/>
    <p:sldId id="298" r:id="rId29"/>
    <p:sldId id="282" r:id="rId30"/>
    <p:sldId id="325" r:id="rId31"/>
    <p:sldId id="284" r:id="rId32"/>
    <p:sldId id="285" r:id="rId33"/>
    <p:sldId id="286" r:id="rId34"/>
    <p:sldId id="287" r:id="rId35"/>
    <p:sldId id="322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65D1"/>
    <a:srgbClr val="EDE1F3"/>
    <a:srgbClr val="0086EA"/>
    <a:srgbClr val="C0E399"/>
    <a:srgbClr val="53D2FF"/>
    <a:srgbClr val="09BFFF"/>
    <a:srgbClr val="FF5050"/>
    <a:srgbClr val="62E4A6"/>
    <a:srgbClr val="F686DB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8" autoAdjust="0"/>
    <p:restoredTop sz="94660"/>
  </p:normalViewPr>
  <p:slideViewPr>
    <p:cSldViewPr snapToGrid="0">
      <p:cViewPr>
        <p:scale>
          <a:sx n="115" d="100"/>
          <a:sy n="115" d="100"/>
        </p:scale>
        <p:origin x="-38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17.xml"/><Relationship Id="rId2" Type="http://schemas.microsoft.com/office/2011/relationships/chartColorStyle" Target="colors17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18.xml"/><Relationship Id="rId2" Type="http://schemas.microsoft.com/office/2011/relationships/chartColorStyle" Target="colors18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19.xml"/><Relationship Id="rId2" Type="http://schemas.microsoft.com/office/2011/relationships/chartColorStyle" Target="colors19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Relationship Id="rId4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20.xml"/><Relationship Id="rId2" Type="http://schemas.microsoft.com/office/2011/relationships/chartColorStyle" Target="colors20.xml"/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21.xml"/><Relationship Id="rId2" Type="http://schemas.microsoft.com/office/2011/relationships/chartColorStyle" Target="colors21.xml"/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Style" Target="style22.xml"/><Relationship Id="rId2" Type="http://schemas.microsoft.com/office/2011/relationships/chartColorStyle" Target="colors22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Style" Target="style23.xml"/><Relationship Id="rId2" Type="http://schemas.microsoft.com/office/2011/relationships/chartColorStyle" Target="colors23.xml"/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Style" Target="style24.xml"/><Relationship Id="rId2" Type="http://schemas.microsoft.com/office/2011/relationships/chartColorStyle" Target="colors24.xml"/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Style" Target="style25.xml"/><Relationship Id="rId2" Type="http://schemas.microsoft.com/office/2011/relationships/chartColorStyle" Target="colors25.xml"/><Relationship Id="rId1" Type="http://schemas.openxmlformats.org/officeDocument/2006/relationships/package" Target="../embeddings/_____Microsoft_Excel25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Style" Target="style26.xml"/><Relationship Id="rId2" Type="http://schemas.microsoft.com/office/2011/relationships/chartColorStyle" Target="colors26.xml"/><Relationship Id="rId1" Type="http://schemas.openxmlformats.org/officeDocument/2006/relationships/package" Target="../embeddings/_____Microsoft_Excel26.xlsx"/></Relationships>
</file>

<file path=ppt/charts/_rels/chart27.xml.rels><?xml version="1.0" encoding="UTF-8" standalone="yes"?>
<Relationships xmlns="http://schemas.openxmlformats.org/package/2006/relationships"><Relationship Id="rId3" Type="http://schemas.microsoft.com/office/2011/relationships/chartStyle" Target="style27.xml"/><Relationship Id="rId2" Type="http://schemas.microsoft.com/office/2011/relationships/chartColorStyle" Target="colors27.xml"/><Relationship Id="rId1" Type="http://schemas.openxmlformats.org/officeDocument/2006/relationships/package" Target="../embeddings/_____Microsoft_Excel27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Style" Target="style28.xml"/><Relationship Id="rId2" Type="http://schemas.microsoft.com/office/2011/relationships/chartColorStyle" Target="colors28.xml"/><Relationship Id="rId1" Type="http://schemas.openxmlformats.org/officeDocument/2006/relationships/package" Target="../embeddings/_____Microsoft_Excel28.xlsx"/></Relationships>
</file>

<file path=ppt/charts/_rels/chart29.xml.rels><?xml version="1.0" encoding="UTF-8" standalone="yes"?>
<Relationships xmlns="http://schemas.openxmlformats.org/package/2006/relationships"><Relationship Id="rId3" Type="http://schemas.microsoft.com/office/2011/relationships/chartStyle" Target="style29.xml"/><Relationship Id="rId2" Type="http://schemas.microsoft.com/office/2011/relationships/chartColorStyle" Target="colors29.xml"/><Relationship Id="rId1" Type="http://schemas.openxmlformats.org/officeDocument/2006/relationships/package" Target="../embeddings/_____Microsoft_Excel29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Relationship Id="rId4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microsoft.com/office/2011/relationships/chartStyle" Target="style30.xml"/><Relationship Id="rId2" Type="http://schemas.microsoft.com/office/2011/relationships/chartColorStyle" Target="colors30.xml"/><Relationship Id="rId1" Type="http://schemas.openxmlformats.org/officeDocument/2006/relationships/package" Target="../embeddings/_____Microsoft_Excel30.xlsx"/></Relationships>
</file>

<file path=ppt/charts/_rels/chart31.xml.rels><?xml version="1.0" encoding="UTF-8" standalone="yes"?>
<Relationships xmlns="http://schemas.openxmlformats.org/package/2006/relationships"><Relationship Id="rId3" Type="http://schemas.microsoft.com/office/2011/relationships/chartStyle" Target="style31.xml"/><Relationship Id="rId2" Type="http://schemas.microsoft.com/office/2011/relationships/chartColorStyle" Target="colors31.xml"/><Relationship Id="rId1" Type="http://schemas.openxmlformats.org/officeDocument/2006/relationships/package" Target="../embeddings/_____Microsoft_Excel31.xlsx"/></Relationships>
</file>

<file path=ppt/charts/_rels/chart32.xml.rels><?xml version="1.0" encoding="UTF-8" standalone="yes"?>
<Relationships xmlns="http://schemas.openxmlformats.org/package/2006/relationships"><Relationship Id="rId3" Type="http://schemas.microsoft.com/office/2011/relationships/chartStyle" Target="style32.xml"/><Relationship Id="rId2" Type="http://schemas.microsoft.com/office/2011/relationships/chartColorStyle" Target="colors32.xml"/><Relationship Id="rId1" Type="http://schemas.openxmlformats.org/officeDocument/2006/relationships/package" Target="../embeddings/_____Microsoft_Excel3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4.xml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5.xml"/><Relationship Id="rId4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6.xml"/><Relationship Id="rId4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48968927176863"/>
          <c:y val="6.8915959656270301E-2"/>
          <c:w val="0.61307422768352859"/>
          <c:h val="0.798947586616818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доходы, млн. руб.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776941567242861E-3"/>
                  <c:y val="-7.9560161825224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AFE-4BBA-A051-A0102E600B48}"/>
                </c:ext>
              </c:extLst>
            </c:dLbl>
            <c:dLbl>
              <c:idx val="1"/>
              <c:layout>
                <c:manualLayout>
                  <c:x val="5.5584676031304814E-3"/>
                  <c:y val="-7.63673046041500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989,2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AFE-4BBA-A051-A0102E600B48}"/>
                </c:ext>
              </c:extLst>
            </c:dLbl>
            <c:dLbl>
              <c:idx val="2"/>
              <c:layout>
                <c:manualLayout>
                  <c:x val="8.2254549939409678E-3"/>
                  <c:y val="-4.69899444208479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FE-4BBA-A051-A0102E600B48}"/>
                </c:ext>
              </c:extLst>
            </c:dLbl>
            <c:dLbl>
              <c:idx val="3"/>
              <c:layout>
                <c:manualLayout>
                  <c:x val="7.7177590928040234E-3"/>
                  <c:y val="-6.306949612986129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FE-4BBA-A051-A0102E600B48}"/>
                </c:ext>
              </c:extLst>
            </c:dLbl>
            <c:dLbl>
              <c:idx val="4"/>
              <c:layout>
                <c:manualLayout>
                  <c:x val="2.6401865917667867E-3"/>
                  <c:y val="0.255655344235496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AFE-4BBA-A051-A0102E600B48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946.7</c:v>
                </c:pt>
                <c:pt idx="1">
                  <c:v>989.2</c:v>
                </c:pt>
                <c:pt idx="2">
                  <c:v>1034.8</c:v>
                </c:pt>
                <c:pt idx="3">
                  <c:v>1082.9000000000001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AFE-4BBA-A051-A0102E600B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доходы, млн. руб.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585516522911323E-17"/>
                  <c:y val="3.30677805934594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AFE-4BBA-A051-A0102E600B48}"/>
                </c:ext>
              </c:extLst>
            </c:dLbl>
            <c:dLbl>
              <c:idx val="1"/>
              <c:layout>
                <c:manualLayout>
                  <c:x val="-7.4412084345104655E-4"/>
                  <c:y val="6.8602245105006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AFE-4BBA-A051-A0102E600B48}"/>
                </c:ext>
              </c:extLst>
            </c:dLbl>
            <c:dLbl>
              <c:idx val="2"/>
              <c:layout>
                <c:manualLayout>
                  <c:x val="0"/>
                  <c:y val="6.8602245105006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AFE-4BBA-A051-A0102E600B48}"/>
                </c:ext>
              </c:extLst>
            </c:dLbl>
            <c:dLbl>
              <c:idx val="3"/>
              <c:layout>
                <c:manualLayout>
                  <c:x val="2.9185122736117663E-3"/>
                  <c:y val="1.0184100301054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AFE-4BBA-A051-A0102E600B48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96.6</c:v>
                </c:pt>
                <c:pt idx="1">
                  <c:v>98.4</c:v>
                </c:pt>
                <c:pt idx="2" formatCode="0.0">
                  <c:v>108.7</c:v>
                </c:pt>
                <c:pt idx="3" formatCode="0.0">
                  <c:v>86.9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AFE-4BBA-A051-A0102E600B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поступления, млн. руб.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4558610788580141E-3"/>
                  <c:y val="-3.79780953089010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AFE-4BBA-A051-A0102E600B48}"/>
                </c:ext>
              </c:extLst>
            </c:dLbl>
            <c:dLbl>
              <c:idx val="1"/>
              <c:layout>
                <c:manualLayout>
                  <c:x val="5.0976554332964391E-3"/>
                  <c:y val="-1.59297064242707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AFE-4BBA-A051-A0102E600B48}"/>
                </c:ext>
              </c:extLst>
            </c:dLbl>
            <c:dLbl>
              <c:idx val="2"/>
              <c:layout>
                <c:manualLayout>
                  <c:x val="1.1898541915956476E-2"/>
                  <c:y val="-1.81639380416642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AFE-4BBA-A051-A0102E600B48}"/>
                </c:ext>
              </c:extLst>
            </c:dLbl>
            <c:dLbl>
              <c:idx val="3"/>
              <c:layout>
                <c:manualLayout>
                  <c:x val="1.3723100459164904E-2"/>
                  <c:y val="-3.97685543522466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AFE-4BBA-A051-A0102E600B48}"/>
                </c:ext>
              </c:extLst>
            </c:dLbl>
            <c:dLbl>
              <c:idx val="4"/>
              <c:layout>
                <c:manualLayout>
                  <c:x val="6.1603876678601698E-3"/>
                  <c:y val="0.118180300637163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AFE-4BBA-A051-A0102E600B48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.0">
                  <c:v>2051.1999999999998</c:v>
                </c:pt>
                <c:pt idx="1">
                  <c:v>2422.4</c:v>
                </c:pt>
                <c:pt idx="2" formatCode="0.0">
                  <c:v>1274.5</c:v>
                </c:pt>
                <c:pt idx="3">
                  <c:v>1229.3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8AFE-4BBA-A051-A0102E600B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7256448"/>
        <c:axId val="147257984"/>
        <c:axId val="0"/>
      </c:bar3DChart>
      <c:catAx>
        <c:axId val="1472564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257984"/>
        <c:crosses val="autoZero"/>
        <c:auto val="1"/>
        <c:lblAlgn val="ctr"/>
        <c:lblOffset val="100"/>
        <c:noMultiLvlLbl val="0"/>
      </c:catAx>
      <c:valAx>
        <c:axId val="147257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25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358769818070845"/>
          <c:y val="0.27733826362742009"/>
          <c:w val="0.23639748192841964"/>
          <c:h val="0.654353802775557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>
        <c:manualLayout>
          <c:xMode val="edge"/>
          <c:yMode val="edge"/>
          <c:x val="0.30166378266556726"/>
          <c:y val="1.647516271925803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1.4115512406298908E-2"/>
          <c:y val="0.22194811664242234"/>
          <c:w val="0.96118234088267795"/>
          <c:h val="0.598435854105299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9.5292907302346352E-2"/>
                  <c:y val="0.13729302266048371"/>
                </c:manualLayout>
              </c:layout>
              <c:tx>
                <c:rich>
                  <a:bodyPr/>
                  <a:lstStyle/>
                  <a:p>
                    <a:fld id="{83CA7A26-4722-4BD9-8627-F638D003A10B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,0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8.3369745149702926E-2"/>
                      <c:h val="0.137155945847307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AB4-42AF-9214-4836409E745F}"/>
                </c:ext>
              </c:extLst>
            </c:dLbl>
            <c:dLbl>
              <c:idx val="1"/>
              <c:layout>
                <c:manualLayout>
                  <c:x val="-4.6978259193317919E-2"/>
                  <c:y val="0.16475162719258027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,0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AB4-42AF-9214-4836409E745F}"/>
                </c:ext>
              </c:extLst>
            </c:dLbl>
            <c:dLbl>
              <c:idx val="2"/>
              <c:layout>
                <c:manualLayout>
                  <c:x val="1.1248229482665078E-2"/>
                  <c:y val="0.1482764644733223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13,0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277857470836392"/>
                      <c:h val="0.1481393876601463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BAB4-42AF-9214-4836409E745F}"/>
                </c:ext>
              </c:extLst>
            </c:dLbl>
            <c:dLbl>
              <c:idx val="3"/>
              <c:layout>
                <c:manualLayout>
                  <c:x val="-2.8672829236338275E-3"/>
                  <c:y val="-0.17573506900541908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,0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AB4-42AF-9214-4836409E74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13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AB4-42AF-9214-4836409E745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0929664"/>
        <c:axId val="200931200"/>
      </c:lineChart>
      <c:catAx>
        <c:axId val="20092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931200"/>
        <c:crosses val="autoZero"/>
        <c:auto val="1"/>
        <c:lblAlgn val="ctr"/>
        <c:lblOffset val="100"/>
        <c:noMultiLvlLbl val="0"/>
      </c:catAx>
      <c:valAx>
        <c:axId val="2009312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092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9.96571260776484E-2"/>
                  <c:y val="-0.203698750298769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AC9-4324-9E30-7C3AAC92A380}"/>
                </c:ext>
              </c:extLst>
            </c:dLbl>
            <c:dLbl>
              <c:idx val="1"/>
              <c:layout>
                <c:manualLayout>
                  <c:x val="-4.6978259193317919E-2"/>
                  <c:y val="0.16475162719258027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,0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AC9-4324-9E30-7C3AAC92A380}"/>
                </c:ext>
              </c:extLst>
            </c:dLbl>
            <c:dLbl>
              <c:idx val="2"/>
              <c:layout>
                <c:manualLayout>
                  <c:x val="1.0697961429167334E-2"/>
                  <c:y val="0.1454812722742592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mtClean="0">
                        <a:solidFill>
                          <a:schemeClr val="tx1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r>
                      <a:rPr lang="en-US" dirty="0">
                        <a:solidFill>
                          <a:schemeClr val="tx1"/>
                        </a:solidFill>
                      </a:rPr>
                      <a:t>,0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558383595013973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CAC9-4324-9E30-7C3AAC92A380}"/>
                </c:ext>
              </c:extLst>
            </c:dLbl>
            <c:dLbl>
              <c:idx val="3"/>
              <c:layout>
                <c:manualLayout>
                  <c:x val="-2.933386868544428E-2"/>
                  <c:y val="-0.15925990628616105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,0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AC9-4324-9E30-7C3AAC92A3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 formatCode="#\ ##0.0">
                  <c:v>3485.6</c:v>
                </c:pt>
                <c:pt idx="1">
                  <c:v>4050</c:v>
                </c:pt>
                <c:pt idx="2">
                  <c:v>3850</c:v>
                </c:pt>
                <c:pt idx="3">
                  <c:v>3850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AC9-4324-9E30-7C3AAC92A3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0740864"/>
        <c:axId val="200742400"/>
      </c:lineChart>
      <c:catAx>
        <c:axId val="20074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742400"/>
        <c:crosses val="autoZero"/>
        <c:auto val="1"/>
        <c:lblAlgn val="ctr"/>
        <c:lblOffset val="100"/>
        <c:noMultiLvlLbl val="0"/>
      </c:catAx>
      <c:valAx>
        <c:axId val="2007424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74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2020585264940586"/>
                  <c:y val="0.1933528638250895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0D-49AF-B1EB-CFC77332A253}"/>
                </c:ext>
              </c:extLst>
            </c:dLbl>
            <c:dLbl>
              <c:idx val="1"/>
              <c:layout>
                <c:manualLayout>
                  <c:x val="-3.2722953294835738E-2"/>
                  <c:y val="0.15210938269908997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A0D-49AF-B1EB-CFC77332A253}"/>
                </c:ext>
              </c:extLst>
            </c:dLbl>
            <c:dLbl>
              <c:idx val="2"/>
              <c:layout>
                <c:manualLayout>
                  <c:x val="-2.9394997950807883E-2"/>
                  <c:y val="0.123527871763706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A0D-49AF-B1EB-CFC77332A253}"/>
                </c:ext>
              </c:extLst>
            </c:dLbl>
            <c:dLbl>
              <c:idx val="3"/>
              <c:layout>
                <c:manualLayout>
                  <c:x val="-2.933386868544428E-2"/>
                  <c:y val="-0.15925990628616105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A0D-49AF-B1EB-CFC77332A2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243803</c:v>
                </c:pt>
                <c:pt idx="1">
                  <c:v>162184.20000000001</c:v>
                </c:pt>
                <c:pt idx="2">
                  <c:v>126876.4</c:v>
                </c:pt>
                <c:pt idx="3">
                  <c:v>126876.4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FA0D-49AF-B1EB-CFC77332A25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1436544"/>
        <c:axId val="201446528"/>
      </c:lineChart>
      <c:catAx>
        <c:axId val="20143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446528"/>
        <c:crosses val="autoZero"/>
        <c:auto val="1"/>
        <c:lblAlgn val="ctr"/>
        <c:lblOffset val="100"/>
        <c:noMultiLvlLbl val="0"/>
      </c:catAx>
      <c:valAx>
        <c:axId val="2014465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143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497940070402534E-2"/>
          <c:y val="0.20581942079523133"/>
          <c:w val="0.9554557366613361"/>
          <c:h val="0.4624668469505125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0903869809163479E-2"/>
                  <c:y val="0.1617477102439519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87-4CB1-AEE8-ABAF095B8E6F}"/>
                </c:ext>
              </c:extLst>
            </c:dLbl>
            <c:dLbl>
              <c:idx val="1"/>
              <c:layout>
                <c:manualLayout>
                  <c:x val="-8.702752471880762E-2"/>
                  <c:y val="0.16534377478562695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087-4CB1-AEE8-ABAF095B8E6F}"/>
                </c:ext>
              </c:extLst>
            </c:dLbl>
            <c:dLbl>
              <c:idx val="2"/>
              <c:layout>
                <c:manualLayout>
                  <c:x val="-5.2559778392605568E-2"/>
                  <c:y val="-0.211486756196352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087-4CB1-AEE8-ABAF095B8E6F}"/>
                </c:ext>
              </c:extLst>
            </c:dLbl>
            <c:dLbl>
              <c:idx val="3"/>
              <c:layout>
                <c:manualLayout>
                  <c:x val="-2.933386868544428E-2"/>
                  <c:y val="-0.15925990628616105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087-4CB1-AEE8-ABAF095B8E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12390.1</c:v>
                </c:pt>
                <c:pt idx="1">
                  <c:v>19553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087-4CB1-AEE8-ABAF095B8E6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1289088"/>
        <c:axId val="201294976"/>
      </c:lineChart>
      <c:catAx>
        <c:axId val="201289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294976"/>
        <c:crosses val="autoZero"/>
        <c:auto val="1"/>
        <c:lblAlgn val="ctr"/>
        <c:lblOffset val="100"/>
        <c:noMultiLvlLbl val="0"/>
      </c:catAx>
      <c:valAx>
        <c:axId val="2012949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128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1.2373949954123128E-2"/>
          <c:y val="0.18593336737730978"/>
          <c:w val="0.96818127154654055"/>
          <c:h val="0.6642158985370049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2450492823"/>
                  <c:y val="0.1617477102439519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1D-4A19-BF4B-53A21018C493}"/>
                </c:ext>
              </c:extLst>
            </c:dLbl>
            <c:dLbl>
              <c:idx val="1"/>
              <c:layout>
                <c:manualLayout>
                  <c:x val="-0.14676494931599357"/>
                  <c:y val="0.19003556699645524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01D-4A19-BF4B-53A21018C493}"/>
                </c:ext>
              </c:extLst>
            </c:dLbl>
            <c:dLbl>
              <c:idx val="2"/>
              <c:layout>
                <c:manualLayout>
                  <c:x val="-6.3251215519589177E-2"/>
                  <c:y val="0.1488119946286170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E01D-4A19-BF4B-53A21018C493}"/>
                </c:ext>
              </c:extLst>
            </c:dLbl>
            <c:dLbl>
              <c:idx val="3"/>
              <c:layout>
                <c:manualLayout>
                  <c:x val="-3.1101623952181155E-2"/>
                  <c:y val="0.18839657848082239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01D-4A19-BF4B-53A21018C4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17236.900000000001</c:v>
                </c:pt>
                <c:pt idx="1">
                  <c:v>10134.799999999999</c:v>
                </c:pt>
                <c:pt idx="2">
                  <c:v>13136.4</c:v>
                </c:pt>
                <c:pt idx="3">
                  <c:v>13138.9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01D-4A19-BF4B-53A21018C4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1670016"/>
        <c:axId val="201671808"/>
      </c:lineChart>
      <c:catAx>
        <c:axId val="201670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671808"/>
        <c:crosses val="autoZero"/>
        <c:auto val="1"/>
        <c:lblAlgn val="ctr"/>
        <c:lblOffset val="100"/>
        <c:noMultiLvlLbl val="0"/>
      </c:catAx>
      <c:valAx>
        <c:axId val="20167180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167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1348036022709602E-2"/>
          <c:y val="0.30562749781102894"/>
          <c:w val="0.96086193395836572"/>
          <c:h val="0.4968368284626921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2D8-4D37-92D3-FD334A300F81}"/>
                </c:ext>
              </c:extLst>
            </c:dLbl>
            <c:dLbl>
              <c:idx val="1"/>
              <c:layout>
                <c:manualLayout>
                  <c:x val="-5.1861102055061101E-2"/>
                  <c:y val="0.17323538590909485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2D8-4D37-92D3-FD334A300F81}"/>
                </c:ext>
              </c:extLst>
            </c:dLbl>
            <c:dLbl>
              <c:idx val="2"/>
              <c:layout>
                <c:manualLayout>
                  <c:x val="-6.3251215519589177E-2"/>
                  <c:y val="0.1488119946286170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2D8-4D37-92D3-FD334A300F81}"/>
                </c:ext>
              </c:extLst>
            </c:dLbl>
            <c:dLbl>
              <c:idx val="3"/>
              <c:layout>
                <c:manualLayout>
                  <c:x val="-2.4334647658161825E-2"/>
                  <c:y val="0.24672900538356848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2D8-4D37-92D3-FD334A300F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143.1</c:v>
                </c:pt>
                <c:pt idx="1">
                  <c:v>154.1</c:v>
                </c:pt>
                <c:pt idx="2">
                  <c:v>154.1</c:v>
                </c:pt>
                <c:pt idx="3">
                  <c:v>154.1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2D8-4D37-92D3-FD334A300F8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1768320"/>
        <c:axId val="201770112"/>
      </c:lineChart>
      <c:catAx>
        <c:axId val="20176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770112"/>
        <c:crosses val="autoZero"/>
        <c:auto val="1"/>
        <c:lblAlgn val="ctr"/>
        <c:lblOffset val="100"/>
        <c:noMultiLvlLbl val="0"/>
      </c:catAx>
      <c:valAx>
        <c:axId val="20177011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1768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3140797371933177"/>
                  <c:y val="0.1583051970150325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15-4A95-AB2E-81F7957CD5F4}"/>
                </c:ext>
              </c:extLst>
            </c:dLbl>
            <c:dLbl>
              <c:idx val="1"/>
              <c:layout>
                <c:manualLayout>
                  <c:x val="-4.1109306078926634E-2"/>
                  <c:y val="0.1889866953574828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815-4A95-AB2E-81F7957CD5F4}"/>
                </c:ext>
              </c:extLst>
            </c:dLbl>
            <c:dLbl>
              <c:idx val="2"/>
              <c:layout>
                <c:manualLayout>
                  <c:x val="-4.0633569083728449E-2"/>
                  <c:y val="0.148812007974723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815-4A95-AB2E-81F7957CD5F4}"/>
                </c:ext>
              </c:extLst>
            </c:dLbl>
            <c:dLbl>
              <c:idx val="3"/>
              <c:layout>
                <c:manualLayout>
                  <c:x val="-6.9217023300112345E-3"/>
                  <c:y val="0.17349282345745243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815-4A95-AB2E-81F7957CD5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230580.8</c:v>
                </c:pt>
                <c:pt idx="1">
                  <c:v>279562.40000000002</c:v>
                </c:pt>
                <c:pt idx="2">
                  <c:v>248039.5</c:v>
                </c:pt>
                <c:pt idx="3">
                  <c:v>248039.5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4815-4A95-AB2E-81F7957CD5F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1249536"/>
        <c:axId val="221374720"/>
      </c:lineChart>
      <c:catAx>
        <c:axId val="22124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374720"/>
        <c:crosses val="autoZero"/>
        <c:auto val="1"/>
        <c:lblAlgn val="ctr"/>
        <c:lblOffset val="100"/>
        <c:noMultiLvlLbl val="0"/>
      </c:catAx>
      <c:valAx>
        <c:axId val="2213747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124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DC-4E7B-9F43-FC6A95247660}"/>
                </c:ext>
              </c:extLst>
            </c:dLbl>
            <c:dLbl>
              <c:idx val="1"/>
              <c:layout>
                <c:manualLayout>
                  <c:x val="-1.2030073485350061E-3"/>
                  <c:y val="0.12598265528542513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5DC-4E7B-9F43-FC6A95247660}"/>
                </c:ext>
              </c:extLst>
            </c:dLbl>
            <c:dLbl>
              <c:idx val="2"/>
              <c:layout>
                <c:manualLayout>
                  <c:x val="-5.6153057068121071E-2"/>
                  <c:y val="0.1566875129837312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5DC-4E7B-9F43-FC6A95247660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5DC-4E7B-9F43-FC6A952476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169.4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D5DC-4E7B-9F43-FC6A9524766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1486080"/>
        <c:axId val="221496064"/>
      </c:lineChart>
      <c:catAx>
        <c:axId val="22148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496064"/>
        <c:crosses val="autoZero"/>
        <c:auto val="1"/>
        <c:lblAlgn val="ctr"/>
        <c:lblOffset val="100"/>
        <c:noMultiLvlLbl val="0"/>
      </c:catAx>
      <c:valAx>
        <c:axId val="22149606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148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2614568033663538"/>
          <c:y val="1.251325108763100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CD7-4521-B66F-03B635083524}"/>
                </c:ext>
              </c:extLst>
            </c:dLbl>
            <c:dLbl>
              <c:idx val="1"/>
              <c:layout>
                <c:manualLayout>
                  <c:x val="-4.5188409807202838E-2"/>
                  <c:y val="0.20714900924232554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CD7-4521-B66F-03B635083524}"/>
                </c:ext>
              </c:extLst>
            </c:dLbl>
            <c:dLbl>
              <c:idx val="2"/>
              <c:layout>
                <c:manualLayout>
                  <c:x val="-7.5791981978055145E-2"/>
                  <c:y val="0.168717880127516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CD7-4521-B66F-03B635083524}"/>
                </c:ext>
              </c:extLst>
            </c:dLbl>
            <c:dLbl>
              <c:idx val="3"/>
              <c:layout>
                <c:manualLayout>
                  <c:x val="-3.0650067373823326E-2"/>
                  <c:y val="0.17531295387142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CD7-4521-B66F-03B6350835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11989.8</c:v>
                </c:pt>
                <c:pt idx="1">
                  <c:v>12724</c:v>
                </c:pt>
                <c:pt idx="2">
                  <c:v>12724</c:v>
                </c:pt>
                <c:pt idx="3">
                  <c:v>12724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CD7-4521-B66F-03B63508352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1719552"/>
        <c:axId val="221729536"/>
      </c:lineChart>
      <c:catAx>
        <c:axId val="22171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729536"/>
        <c:crosses val="autoZero"/>
        <c:auto val="1"/>
        <c:lblAlgn val="ctr"/>
        <c:lblOffset val="100"/>
        <c:noMultiLvlLbl val="0"/>
      </c:catAx>
      <c:valAx>
        <c:axId val="2217295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171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252195602689668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53B-4027-9DA7-80B659B492A5}"/>
                </c:ext>
              </c:extLst>
            </c:dLbl>
            <c:dLbl>
              <c:idx val="1"/>
              <c:layout>
                <c:manualLayout>
                  <c:x val="-8.2828626252641254E-3"/>
                  <c:y val="0.11810715027641783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53B-4027-9DA7-80B659B492A5}"/>
                </c:ext>
              </c:extLst>
            </c:dLbl>
            <c:dLbl>
              <c:idx val="2"/>
              <c:layout>
                <c:manualLayout>
                  <c:x val="-4.6909342593798663E-2"/>
                  <c:y val="0.1483559302591129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53B-4027-9DA7-80B659B492A5}"/>
                </c:ext>
              </c:extLst>
            </c:dLbl>
            <c:dLbl>
              <c:idx val="3"/>
              <c:layout>
                <c:manualLayout>
                  <c:x val="-6.9191371719855375E-3"/>
                  <c:y val="0.18686585919008891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53B-4027-9DA7-80B659B492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27581.3</c:v>
                </c:pt>
                <c:pt idx="1">
                  <c:v>27935.200000000001</c:v>
                </c:pt>
                <c:pt idx="2">
                  <c:v>27935.200000000001</c:v>
                </c:pt>
                <c:pt idx="3">
                  <c:v>27935.200000000001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53B-4027-9DA7-80B659B492A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1817856"/>
        <c:axId val="221819648"/>
      </c:lineChart>
      <c:catAx>
        <c:axId val="22181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819648"/>
        <c:crosses val="autoZero"/>
        <c:auto val="1"/>
        <c:lblAlgn val="ctr"/>
        <c:lblOffset val="100"/>
        <c:noMultiLvlLbl val="0"/>
      </c:catAx>
      <c:valAx>
        <c:axId val="22181964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181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</a:t>
            </a:r>
          </a:p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(проект)</a:t>
            </a:r>
          </a:p>
        </c:rich>
      </c:tx>
      <c:layout>
        <c:manualLayout>
          <c:xMode val="edge"/>
          <c:yMode val="edge"/>
          <c:x val="0.44291666666666663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6461286089238846E-2"/>
          <c:y val="0.17706875182268886"/>
          <c:w val="0.45010083114610672"/>
          <c:h val="0.75016805191017788"/>
        </c:manualLayout>
      </c:layout>
      <c:doughnutChart>
        <c:varyColors val="1"/>
        <c:ser>
          <c:idx val="0"/>
          <c:order val="0"/>
          <c:tx>
            <c:strRef>
              <c:f>Лист1!$E$6</c:f>
              <c:strCache>
                <c:ptCount val="1"/>
                <c:pt idx="0">
                  <c:v>2024</c:v>
                </c:pt>
              </c:strCache>
            </c:strRef>
          </c:tx>
          <c:dPt>
            <c:idx val="0"/>
            <c:bubble3D val="0"/>
            <c:spPr>
              <a:solidFill>
                <a:srgbClr val="4472C4">
                  <a:lumMod val="75000"/>
                </a:srgb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09-4242-A476-77A6C6BC21DC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09-4242-A476-77A6C6BC21D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09-4242-A476-77A6C6BC21D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909-4242-A476-77A6C6BC21D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909-4242-A476-77A6C6BC21DC}"/>
              </c:ext>
            </c:extLst>
          </c:dPt>
          <c:dLbls>
            <c:dLbl>
              <c:idx val="2"/>
              <c:layout>
                <c:manualLayout>
                  <c:x val="-2.5917931127707749E-2"/>
                  <c:y val="-5.555555555555555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909-4242-A476-77A6C6BC21DC}"/>
                </c:ext>
              </c:extLst>
            </c:dLbl>
            <c:dLbl>
              <c:idx val="3"/>
              <c:layout>
                <c:manualLayout>
                  <c:x val="-4.1666666666666664E-2"/>
                  <c:y val="-0.171296296296296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909-4242-A476-77A6C6BC21DC}"/>
                </c:ext>
              </c:extLst>
            </c:dLbl>
            <c:dLbl>
              <c:idx val="4"/>
              <c:layout>
                <c:manualLayout>
                  <c:x val="1.6666666666666666E-2"/>
                  <c:y val="-0.171296296296296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909-4242-A476-77A6C6BC21DC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Лист1!$D$7:$D$11</c:f>
              <c:strCache>
                <c:ptCount val="5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Налоги на имущество</c:v>
                </c:pt>
                <c:pt idx="3">
                  <c:v>Акцизы</c:v>
                </c:pt>
                <c:pt idx="4">
                  <c:v>Госпошлина</c:v>
                </c:pt>
              </c:strCache>
            </c:strRef>
          </c:cat>
          <c:val>
            <c:numRef>
              <c:f>Лист1!$E$7:$E$11</c:f>
              <c:numCache>
                <c:formatCode>General</c:formatCode>
                <c:ptCount val="5"/>
                <c:pt idx="0">
                  <c:v>563.9</c:v>
                </c:pt>
                <c:pt idx="1">
                  <c:v>310.10000000000002</c:v>
                </c:pt>
                <c:pt idx="2">
                  <c:v>77.7</c:v>
                </c:pt>
                <c:pt idx="3">
                  <c:v>19.100000000000001</c:v>
                </c:pt>
                <c:pt idx="4">
                  <c:v>18.399999999999999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909-4242-A476-77A6C6BC21D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85789588801399"/>
          <c:y val="0.2263396762904637"/>
          <c:w val="0.37642104111985997"/>
          <c:h val="0.73032954214056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06668367093818"/>
          <c:y val="0.100241737818129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4662656043533291E-2"/>
          <c:y val="0.30055840699303199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tx>
                <c:rich>
                  <a:bodyPr/>
                  <a:lstStyle/>
                  <a:p>
                    <a:fld id="{88751531-243D-4874-9647-F550EA4A5F7E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9A4-44A0-8682-F575172287C0}"/>
                </c:ext>
              </c:extLst>
            </c:dLbl>
            <c:dLbl>
              <c:idx val="1"/>
              <c:layout>
                <c:manualLayout>
                  <c:x val="-7.3650179910244321E-2"/>
                  <c:y val="0.27181139188152414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9A4-44A0-8682-F575172287C0}"/>
                </c:ext>
              </c:extLst>
            </c:dLbl>
            <c:dLbl>
              <c:idx val="2"/>
              <c:layout>
                <c:manualLayout>
                  <c:x val="-7.4145724795873683E-2"/>
                  <c:y val="0.148355930259113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9A4-44A0-8682-F575172287C0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9A4-44A0-8682-F575172287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1752412.8</c:v>
                </c:pt>
                <c:pt idx="1">
                  <c:v>2297418.6</c:v>
                </c:pt>
                <c:pt idx="2">
                  <c:v>1518586.7</c:v>
                </c:pt>
                <c:pt idx="3">
                  <c:v>1440415.6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9A4-44A0-8682-F575172287C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3644672"/>
        <c:axId val="223654656"/>
      </c:lineChart>
      <c:catAx>
        <c:axId val="22364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654656"/>
        <c:crosses val="autoZero"/>
        <c:auto val="1"/>
        <c:lblAlgn val="ctr"/>
        <c:lblOffset val="100"/>
        <c:noMultiLvlLbl val="0"/>
      </c:catAx>
      <c:valAx>
        <c:axId val="22365465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364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2198317959329553"/>
          <c:y val="7.97730213536578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1591561382507209E-2"/>
          <c:y val="0.30165121940141726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442884073491964"/>
                  <c:y val="0.1176272768650507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FA-497C-8917-26021456B340}"/>
                </c:ext>
              </c:extLst>
            </c:dLbl>
            <c:dLbl>
              <c:idx val="1"/>
              <c:layout>
                <c:manualLayout>
                  <c:x val="-7.1392885379523083E-2"/>
                  <c:y val="0.21628925475280028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2FA-497C-8917-26021456B340}"/>
                </c:ext>
              </c:extLst>
            </c:dLbl>
            <c:dLbl>
              <c:idx val="2"/>
              <c:layout>
                <c:manualLayout>
                  <c:x val="-0.11001929740622218"/>
                  <c:y val="0.2281290979705472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E2FA-497C-8917-26021456B340}"/>
                </c:ext>
              </c:extLst>
            </c:dLbl>
            <c:dLbl>
              <c:idx val="3"/>
              <c:layout>
                <c:manualLayout>
                  <c:x val="-5.5222691048462794E-2"/>
                  <c:y val="0.20645122635920957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2FA-497C-8917-26021456B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59324.1</c:v>
                </c:pt>
                <c:pt idx="1">
                  <c:v>79837.100000000006</c:v>
                </c:pt>
                <c:pt idx="2">
                  <c:v>79914.100000000006</c:v>
                </c:pt>
                <c:pt idx="3">
                  <c:v>79914.100000000006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2FA-497C-8917-26021456B34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3312896"/>
        <c:axId val="223331072"/>
      </c:lineChart>
      <c:catAx>
        <c:axId val="22331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331072"/>
        <c:crosses val="autoZero"/>
        <c:auto val="1"/>
        <c:lblAlgn val="ctr"/>
        <c:lblOffset val="100"/>
        <c:noMultiLvlLbl val="0"/>
      </c:catAx>
      <c:valAx>
        <c:axId val="22333107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331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792993597410115"/>
          <c:y val="3.34139126060431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5A-44F6-BC1E-5627FA1DC375}"/>
                </c:ext>
              </c:extLst>
            </c:dLbl>
            <c:dLbl>
              <c:idx val="1"/>
              <c:layout>
                <c:manualLayout>
                  <c:x val="-3.0071968386924192E-2"/>
                  <c:y val="0.17156965406339486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85A-44F6-BC1E-5627FA1DC375}"/>
                </c:ext>
              </c:extLst>
            </c:dLbl>
            <c:dLbl>
              <c:idx val="2"/>
              <c:layout>
                <c:manualLayout>
                  <c:x val="-0.10860283552814107"/>
                  <c:y val="-0.136174848953328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E85A-44F6-BC1E-5627FA1DC375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85A-44F6-BC1E-5627FA1DC3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1000</c:v>
                </c:pt>
                <c:pt idx="1">
                  <c:v>1082.5</c:v>
                </c:pt>
                <c:pt idx="2">
                  <c:v>1032.5</c:v>
                </c:pt>
                <c:pt idx="3">
                  <c:v>1032.5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85A-44F6-BC1E-5627FA1DC37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0564480"/>
        <c:axId val="50570368"/>
      </c:lineChart>
      <c:catAx>
        <c:axId val="5056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570368"/>
        <c:crosses val="autoZero"/>
        <c:auto val="1"/>
        <c:lblAlgn val="ctr"/>
        <c:lblOffset val="100"/>
        <c:noMultiLvlLbl val="0"/>
      </c:catAx>
      <c:valAx>
        <c:axId val="5057036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056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79298719632685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328017878921294"/>
                  <c:y val="0.19172639951673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86-49DB-8247-0B8CE4BA2EAE}"/>
                </c:ext>
              </c:extLst>
            </c:dLbl>
            <c:dLbl>
              <c:idx val="1"/>
              <c:layout>
                <c:manualLayout>
                  <c:x val="-8.8191434964064355E-2"/>
                  <c:y val="0.19161800162702064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D86-49DB-8247-0B8CE4BA2EAE}"/>
                </c:ext>
              </c:extLst>
            </c:dLbl>
            <c:dLbl>
              <c:idx val="2"/>
              <c:layout>
                <c:manualLayout>
                  <c:x val="-0.11005055366213561"/>
                  <c:y val="0.2285493205136165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D86-49DB-8247-0B8CE4BA2EAE}"/>
                </c:ext>
              </c:extLst>
            </c:dLbl>
            <c:dLbl>
              <c:idx val="3"/>
              <c:layout>
                <c:manualLayout>
                  <c:x val="-0.1030409591130315"/>
                  <c:y val="0.20023142423250617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D86-49DB-8247-0B8CE4BA2E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19210.900000000001</c:v>
                </c:pt>
                <c:pt idx="1">
                  <c:v>23345.7</c:v>
                </c:pt>
                <c:pt idx="2">
                  <c:v>27042.3</c:v>
                </c:pt>
                <c:pt idx="3">
                  <c:v>26623.7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7D86-49DB-8247-0B8CE4BA2EA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3907840"/>
        <c:axId val="223909376"/>
      </c:lineChart>
      <c:catAx>
        <c:axId val="223907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909376"/>
        <c:crosses val="autoZero"/>
        <c:auto val="1"/>
        <c:lblAlgn val="ctr"/>
        <c:lblOffset val="100"/>
        <c:noMultiLvlLbl val="0"/>
      </c:catAx>
      <c:valAx>
        <c:axId val="2239093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390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951779920870179"/>
          <c:y val="6.68278252120862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1497892722126893"/>
                  <c:y val="0.1716780519531089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84-450E-BB09-A2AD924DAB97}"/>
                </c:ext>
              </c:extLst>
            </c:dLbl>
            <c:dLbl>
              <c:idx val="1"/>
              <c:layout>
                <c:manualLayout>
                  <c:x val="-6.0904131484937035E-2"/>
                  <c:y val="0.21166634919064656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284-450E-BB09-A2AD924DAB97}"/>
                </c:ext>
              </c:extLst>
            </c:dLbl>
            <c:dLbl>
              <c:idx val="2"/>
              <c:layout>
                <c:manualLayout>
                  <c:x val="-8.9782615545194192E-2"/>
                  <c:y val="0.1550387127803216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284-450E-BB09-A2AD924DAB97}"/>
                </c:ext>
              </c:extLst>
            </c:dLbl>
            <c:dLbl>
              <c:idx val="3"/>
              <c:layout>
                <c:manualLayout>
                  <c:x val="-8.2683462207283037E-2"/>
                  <c:y val="0.16013472910525436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284-450E-BB09-A2AD924DA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112748.8</c:v>
                </c:pt>
                <c:pt idx="1">
                  <c:v>135674.4</c:v>
                </c:pt>
                <c:pt idx="2">
                  <c:v>120504.4</c:v>
                </c:pt>
                <c:pt idx="3">
                  <c:v>120740.5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284-450E-BB09-A2AD924DAB9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4642944"/>
        <c:axId val="224644480"/>
      </c:lineChart>
      <c:catAx>
        <c:axId val="22464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4644480"/>
        <c:crosses val="autoZero"/>
        <c:auto val="1"/>
        <c:lblAlgn val="ctr"/>
        <c:lblOffset val="100"/>
        <c:noMultiLvlLbl val="0"/>
      </c:catAx>
      <c:valAx>
        <c:axId val="2246444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464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454999085178222"/>
          <c:y val="4.00966951272517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39249979208596"/>
                  <c:y val="9.81674442198140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86C-44C0-8AE4-A80FFCD1B82B}"/>
                </c:ext>
              </c:extLst>
            </c:dLbl>
            <c:dLbl>
              <c:idx val="1"/>
              <c:layout>
                <c:manualLayout>
                  <c:x val="-0.1009407029157865"/>
                  <c:y val="0.22503191423306382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86C-44C0-8AE4-A80FFCD1B82B}"/>
                </c:ext>
              </c:extLst>
            </c:dLbl>
            <c:dLbl>
              <c:idx val="2"/>
              <c:layout>
                <c:manualLayout>
                  <c:x val="-0.10131042397831047"/>
                  <c:y val="0.1854716834192272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86C-44C0-8AE4-A80FFCD1B82B}"/>
                </c:ext>
              </c:extLst>
            </c:dLbl>
            <c:dLbl>
              <c:idx val="3"/>
              <c:layout>
                <c:manualLayout>
                  <c:x val="-8.8186823239799733E-2"/>
                  <c:y val="0.18018307666888023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86C-44C0-8AE4-A80FFCD1B8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18923.599999999999</c:v>
                </c:pt>
                <c:pt idx="1">
                  <c:v>20667.599999999999</c:v>
                </c:pt>
                <c:pt idx="2">
                  <c:v>20667.599999999999</c:v>
                </c:pt>
                <c:pt idx="3">
                  <c:v>20667.599999999999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86C-44C0-8AE4-A80FFCD1B82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4236672"/>
        <c:axId val="224238208"/>
      </c:lineChart>
      <c:catAx>
        <c:axId val="22423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4238208"/>
        <c:crosses val="autoZero"/>
        <c:auto val="1"/>
        <c:lblAlgn val="ctr"/>
        <c:lblOffset val="100"/>
        <c:noMultiLvlLbl val="0"/>
      </c:catAx>
      <c:valAx>
        <c:axId val="22423820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4236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79298719632685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28719284195061479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8.5478204388960699E-2"/>
                  <c:y val="-0.1691438566285309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2B0-4FD6-A0B5-01ED0E89DB0D}"/>
                </c:ext>
              </c:extLst>
            </c:dLbl>
            <c:dLbl>
              <c:idx val="1"/>
              <c:layout>
                <c:manualLayout>
                  <c:x val="-5.1861074148584256E-2"/>
                  <c:y val="-0.20934894964549686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2B0-4FD6-A0B5-01ED0E89DB0D}"/>
                </c:ext>
              </c:extLst>
            </c:dLbl>
            <c:dLbl>
              <c:idx val="2"/>
              <c:layout>
                <c:manualLayout>
                  <c:x val="-9.593483055753381E-2"/>
                  <c:y val="-0.195446920289664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12B0-4FD6-A0B5-01ED0E89DB0D}"/>
                </c:ext>
              </c:extLst>
            </c:dLbl>
            <c:dLbl>
              <c:idx val="3"/>
              <c:layout>
                <c:manualLayout>
                  <c:x val="-1.8953948496215716E-2"/>
                  <c:y val="-0.20741830956122007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2B0-4FD6-A0B5-01ED0E89DB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104.3</c:v>
                </c:pt>
                <c:pt idx="1">
                  <c:v>95</c:v>
                </c:pt>
                <c:pt idx="2">
                  <c:v>70</c:v>
                </c:pt>
                <c:pt idx="3">
                  <c:v>70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2B0-4FD6-A0B5-01ED0E89DB0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7169408"/>
        <c:axId val="227170944"/>
      </c:lineChart>
      <c:catAx>
        <c:axId val="22716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170944"/>
        <c:crosses val="autoZero"/>
        <c:auto val="1"/>
        <c:lblAlgn val="ctr"/>
        <c:lblOffset val="100"/>
        <c:noMultiLvlLbl val="0"/>
      </c:catAx>
      <c:valAx>
        <c:axId val="22717094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716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3792988408830538"/>
          <c:y val="4.00966951272517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28051005942940616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1525913871112353"/>
                  <c:y val="0.1716780519531089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1A9-4FC5-9FD9-DF298AD0ABA7}"/>
                </c:ext>
              </c:extLst>
            </c:dLbl>
            <c:dLbl>
              <c:idx val="1"/>
              <c:layout>
                <c:manualLayout>
                  <c:x val="-6.0878190975962986E-3"/>
                  <c:y val="0.12479017641493449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1A9-4FC5-9FD9-DF298AD0ABA7}"/>
                </c:ext>
              </c:extLst>
            </c:dLbl>
            <c:dLbl>
              <c:idx val="2"/>
              <c:layout>
                <c:manualLayout>
                  <c:x val="-7.4331139827290199E-2"/>
                  <c:y val="0.1654233358556013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1A9-4FC5-9FD9-DF298AD0ABA7}"/>
                </c:ext>
              </c:extLst>
            </c:dLbl>
            <c:dLbl>
              <c:idx val="3"/>
              <c:layout>
                <c:manualLayout>
                  <c:x val="-4.6021925106915683E-2"/>
                  <c:y val="0.16681751162646297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1A9-4FC5-9FD9-DF298AD0AB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2491.6</c:v>
                </c:pt>
                <c:pt idx="1">
                  <c:v>1633.9</c:v>
                </c:pt>
                <c:pt idx="2">
                  <c:v>1638.6</c:v>
                </c:pt>
                <c:pt idx="3">
                  <c:v>1720.9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1A9-4FC5-9FD9-DF298AD0ABA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4760576"/>
        <c:axId val="224762112"/>
      </c:lineChart>
      <c:catAx>
        <c:axId val="22476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4762112"/>
        <c:crosses val="autoZero"/>
        <c:auto val="1"/>
        <c:lblAlgn val="ctr"/>
        <c:lblOffset val="100"/>
        <c:noMultiLvlLbl val="0"/>
      </c:catAx>
      <c:valAx>
        <c:axId val="22476211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4760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>
        <c:manualLayout>
          <c:xMode val="edge"/>
          <c:yMode val="edge"/>
          <c:x val="0.33792987196326851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819261167444128E-2"/>
          <c:y val="0.29914334945069271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1038311586023061"/>
                  <c:y val="0.209891314025477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E55-45CB-8198-97108B0689FE}"/>
                </c:ext>
              </c:extLst>
            </c:dLbl>
            <c:dLbl>
              <c:idx val="1"/>
              <c:layout>
                <c:manualLayout>
                  <c:x val="-3.7829434246341116E-2"/>
                  <c:y val="-0.21067923933202085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55-45CB-8198-97108B0689FE}"/>
                </c:ext>
              </c:extLst>
            </c:dLbl>
            <c:dLbl>
              <c:idx val="2"/>
              <c:layout>
                <c:manualLayout>
                  <c:x val="-9.5708939792898656E-2"/>
                  <c:y val="-0.2384477871461100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E55-45CB-8198-97108B0689FE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55-45CB-8198-97108B068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7094.3</c:v>
                </c:pt>
                <c:pt idx="1">
                  <c:v>45</c:v>
                </c:pt>
                <c:pt idx="2">
                  <c:v>45</c:v>
                </c:pt>
                <c:pt idx="3">
                  <c:v>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E55-45CB-8198-97108B0689F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7656832"/>
        <c:axId val="227658368"/>
      </c:lineChart>
      <c:catAx>
        <c:axId val="22765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658368"/>
        <c:crosses val="autoZero"/>
        <c:auto val="1"/>
        <c:lblAlgn val="ctr"/>
        <c:lblOffset val="100"/>
        <c:noMultiLvlLbl val="0"/>
      </c:catAx>
      <c:valAx>
        <c:axId val="22765836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765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программе</a:t>
            </a:r>
          </a:p>
        </c:rich>
      </c:tx>
      <c:layout>
        <c:manualLayout>
          <c:xMode val="edge"/>
          <c:yMode val="edge"/>
          <c:x val="0.34631623391725447"/>
          <c:y val="1.475086429030630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1.9973346948188395E-2"/>
          <c:y val="0.31392397203544925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2210280780527155"/>
                  <c:y val="0.157453280702559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16-4C34-B377-7D7D4033CDB9}"/>
                </c:ext>
              </c:extLst>
            </c:dLbl>
            <c:dLbl>
              <c:idx val="1"/>
              <c:layout>
                <c:manualLayout>
                  <c:x val="-5.2122748752386636E-2"/>
                  <c:y val="0.20107112181484413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16-4C34-B377-7D7D4033CDB9}"/>
                </c:ext>
              </c:extLst>
            </c:dLbl>
            <c:dLbl>
              <c:idx val="2"/>
              <c:layout>
                <c:manualLayout>
                  <c:x val="-2.5241774542622549E-2"/>
                  <c:y val="-0.2020578063814063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B16-4C34-B377-7D7D4033CDB9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B16-4C34-B377-7D7D4033CD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37595.300000000003</c:v>
                </c:pt>
                <c:pt idx="1">
                  <c:v>34537.199999999997</c:v>
                </c:pt>
                <c:pt idx="2">
                  <c:v>24537.200000000001</c:v>
                </c:pt>
                <c:pt idx="3">
                  <c:v>24537.200000000001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B16-4C34-B377-7D7D4033CDB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7403264"/>
        <c:axId val="227404800"/>
      </c:lineChart>
      <c:catAx>
        <c:axId val="22740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404800"/>
        <c:crosses val="autoZero"/>
        <c:auto val="1"/>
        <c:lblAlgn val="ctr"/>
        <c:lblOffset val="100"/>
        <c:noMultiLvlLbl val="0"/>
      </c:catAx>
      <c:valAx>
        <c:axId val="2274048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740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(проект)</a:t>
            </a:r>
          </a:p>
        </c:rich>
      </c:tx>
      <c:layout>
        <c:manualLayout>
          <c:xMode val="edge"/>
          <c:yMode val="edge"/>
          <c:x val="0.62839043046729848"/>
          <c:y val="0.4744500291953364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60989658232365906"/>
          <c:y val="0.10365939943647572"/>
          <c:w val="0.23498498153139574"/>
          <c:h val="0.3768369539518643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086EA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24-4047-A10F-26C0B027EB6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24-4047-A10F-26C0B027EB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124-4047-A10F-26C0B027EB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124-4047-A10F-26C0B027EB6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124-4047-A10F-26C0B027EB6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124-4047-A10F-26C0B027EB6E}"/>
              </c:ext>
            </c:extLst>
          </c:dPt>
          <c:dLbls>
            <c:dLbl>
              <c:idx val="1"/>
              <c:layout>
                <c:manualLayout>
                  <c:x val="-7.6621313414257042E-2"/>
                  <c:y val="-8.65491491264555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24-4047-A10F-26C0B027EB6E}"/>
                </c:ext>
              </c:extLst>
            </c:dLbl>
            <c:dLbl>
              <c:idx val="2"/>
              <c:layout>
                <c:manualLayout>
                  <c:x val="-6.1791381785691164E-2"/>
                  <c:y val="-0.1298237236896834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124-4047-A10F-26C0B027EB6E}"/>
                </c:ext>
              </c:extLst>
            </c:dLbl>
            <c:dLbl>
              <c:idx val="3"/>
              <c:layout>
                <c:manualLayout>
                  <c:x val="-1.4829931628565919E-2"/>
                  <c:y val="-0.1009740073141982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124-4047-A10F-26C0B027EB6E}"/>
                </c:ext>
              </c:extLst>
            </c:dLbl>
            <c:dLbl>
              <c:idx val="4"/>
              <c:layout>
                <c:manualLayout>
                  <c:x val="1.0264798753867098E-2"/>
                  <c:y val="-9.256299969342808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124-4047-A10F-26C0B027EB6E}"/>
                </c:ext>
              </c:extLst>
            </c:dLbl>
            <c:dLbl>
              <c:idx val="5"/>
              <c:layout>
                <c:manualLayout>
                  <c:x val="7.4149658142829408E-2"/>
                  <c:y val="-0.1038589789517466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124-4047-A10F-26C0B027EB6E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Лист1!$D$6:$D$11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Доходы от продажи материальных и нематериальных активов</c:v>
                </c:pt>
                <c:pt idx="2">
                  <c:v>Штрафы, санкции, возмещение ущерба</c:v>
                </c:pt>
                <c:pt idx="3">
                  <c:v>Платежи при пользовании природными ресурсами</c:v>
                </c:pt>
                <c:pt idx="4">
                  <c:v>Доходы от оказания платных услуг и компенсации затрат государства</c:v>
                </c:pt>
                <c:pt idx="5">
                  <c:v>Прочие неналоговые доходы </c:v>
                </c:pt>
              </c:strCache>
            </c:strRef>
          </c:cat>
          <c:val>
            <c:numRef>
              <c:f>Лист1!$E$6:$E$11</c:f>
              <c:numCache>
                <c:formatCode>General</c:formatCode>
                <c:ptCount val="6"/>
                <c:pt idx="0">
                  <c:v>72.099999999999994</c:v>
                </c:pt>
                <c:pt idx="1">
                  <c:v>7.4</c:v>
                </c:pt>
                <c:pt idx="2">
                  <c:v>3.3</c:v>
                </c:pt>
                <c:pt idx="3">
                  <c:v>14.6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124-4047-A10F-26C0B027EB6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244132497327124"/>
          <c:y val="0.52786497748022654"/>
          <c:w val="0.39700929898516646"/>
          <c:h val="0.470072235682550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229381215617512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3373131131961825E-2"/>
          <c:y val="0.30647092169614348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0545153465339424"/>
                  <c:y val="-0.18919211797036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A35-4BDA-876D-2FA1313C767F}"/>
                </c:ext>
              </c:extLst>
            </c:dLbl>
            <c:dLbl>
              <c:idx val="1"/>
              <c:layout>
                <c:manualLayout>
                  <c:x val="-7.9146042751402065E-2"/>
                  <c:y val="0.24028111785189907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A35-4BDA-876D-2FA1313C767F}"/>
                </c:ext>
              </c:extLst>
            </c:dLbl>
            <c:dLbl>
              <c:idx val="2"/>
              <c:layout>
                <c:manualLayout>
                  <c:x val="-0.11535422494707141"/>
                  <c:y val="-0.2616800876028576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A35-4BDA-876D-2FA1313C767F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A35-4BDA-876D-2FA1313C76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1457.8</c:v>
                </c:pt>
                <c:pt idx="1">
                  <c:v>1800</c:v>
                </c:pt>
                <c:pt idx="2">
                  <c:v>610</c:v>
                </c:pt>
                <c:pt idx="3">
                  <c:v>1000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A35-4BDA-876D-2FA1313C767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8172544"/>
        <c:axId val="228174080"/>
      </c:lineChart>
      <c:catAx>
        <c:axId val="22817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8174080"/>
        <c:crosses val="autoZero"/>
        <c:auto val="1"/>
        <c:lblAlgn val="ctr"/>
        <c:lblOffset val="100"/>
        <c:noMultiLvlLbl val="0"/>
      </c:catAx>
      <c:valAx>
        <c:axId val="2281740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817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433366667844514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1649578286593536E-2"/>
          <c:y val="0.2411538677512253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2891853341430204"/>
                  <c:y val="0.1907877850045745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BF-4AC5-9E01-014481635950}"/>
                </c:ext>
              </c:extLst>
            </c:dLbl>
            <c:dLbl>
              <c:idx val="1"/>
              <c:layout>
                <c:manualLayout>
                  <c:x val="-8.0886212667369686E-2"/>
                  <c:y val="-0.24796323134573975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2BF-4AC5-9E01-014481635950}"/>
                </c:ext>
              </c:extLst>
            </c:dLbl>
            <c:dLbl>
              <c:idx val="2"/>
              <c:layout>
                <c:manualLayout>
                  <c:x val="-0.10093623288235955"/>
                  <c:y val="-0.248722246222116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2BF-4AC5-9E01-014481635950}"/>
                </c:ext>
              </c:extLst>
            </c:dLbl>
            <c:dLbl>
              <c:idx val="3"/>
              <c:layout>
                <c:manualLayout>
                  <c:x val="-5.4823279551100924E-2"/>
                  <c:y val="-0.22066861546973099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2BF-4AC5-9E01-0144816359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141186.1</c:v>
                </c:pt>
                <c:pt idx="1">
                  <c:v>37186.400000000001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2BF-4AC5-9E01-01448163595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7971456"/>
        <c:axId val="227972992"/>
      </c:lineChart>
      <c:catAx>
        <c:axId val="2279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972992"/>
        <c:crosses val="autoZero"/>
        <c:auto val="1"/>
        <c:lblAlgn val="ctr"/>
        <c:lblOffset val="100"/>
        <c:noMultiLvlLbl val="0"/>
      </c:catAx>
      <c:valAx>
        <c:axId val="22797299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797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>
        <c:manualLayout>
          <c:xMode val="edge"/>
          <c:yMode val="edge"/>
          <c:x val="0.34333668392059213"/>
          <c:y val="3.3331566147936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4566571175851112E-2"/>
          <c:y val="0.31392403867301522"/>
          <c:w val="0.96005330610362316"/>
          <c:h val="0.527649354927315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1729675828017874"/>
                  <c:y val="0.1574562188566380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8E-4BFF-A6C2-599EBD71E7A5}"/>
                </c:ext>
              </c:extLst>
            </c:dLbl>
            <c:dLbl>
              <c:idx val="1"/>
              <c:layout>
                <c:manualLayout>
                  <c:x val="-0.11079495791690828"/>
                  <c:y val="0.20534606826619692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78E-4BFF-A6C2-599EBD71E7A5}"/>
                </c:ext>
              </c:extLst>
            </c:dLbl>
            <c:dLbl>
              <c:idx val="2"/>
              <c:layout>
                <c:manualLayout>
                  <c:x val="-5.0473260655868282E-2"/>
                  <c:y val="-0.248722246222116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78E-4BFF-A6C2-599EBD71E7A5}"/>
                </c:ext>
              </c:extLst>
            </c:dLbl>
            <c:dLbl>
              <c:idx val="3"/>
              <c:layout>
                <c:manualLayout>
                  <c:x val="-4.1037676518743391E-2"/>
                  <c:y val="-0.17400442286261988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78E-4BFF-A6C2-599EBD71E7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351682.9</c:v>
                </c:pt>
                <c:pt idx="1">
                  <c:v>349690.9</c:v>
                </c:pt>
                <c:pt idx="2">
                  <c:v>150601.5</c:v>
                </c:pt>
                <c:pt idx="3">
                  <c:v>179069.2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78E-4BFF-A6C2-599EBD71E7A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8696064"/>
        <c:axId val="228697600"/>
      </c:lineChart>
      <c:catAx>
        <c:axId val="22869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8697600"/>
        <c:crosses val="autoZero"/>
        <c:auto val="1"/>
        <c:lblAlgn val="ctr"/>
        <c:lblOffset val="100"/>
        <c:noMultiLvlLbl val="0"/>
      </c:catAx>
      <c:valAx>
        <c:axId val="2286976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2869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поступлений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Лист1!$D$6</c:f>
              <c:strCache>
                <c:ptCount val="1"/>
                <c:pt idx="0">
                  <c:v>Всего поступлений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9.2146921230287407E-2"/>
                  <c:y val="0.1227260365564371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208-4608-943E-B66CD681EC76}"/>
                </c:ext>
              </c:extLst>
            </c:dLbl>
            <c:dLbl>
              <c:idx val="1"/>
              <c:layout>
                <c:manualLayout>
                  <c:x val="-9.2146921230287407E-2"/>
                  <c:y val="9.93496486409253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08-4608-943E-B66CD681EC76}"/>
                </c:ext>
              </c:extLst>
            </c:dLbl>
            <c:dLbl>
              <c:idx val="2"/>
              <c:layout>
                <c:manualLayout>
                  <c:x val="-7.8091724406850832E-2"/>
                  <c:y val="0.1168819395775592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208-4608-943E-B66CD681EC76}"/>
                </c:ext>
              </c:extLst>
            </c:dLbl>
            <c:dLbl>
              <c:idx val="3"/>
              <c:layout>
                <c:manualLayout>
                  <c:x val="-9.2146921230287518E-2"/>
                  <c:y val="0.111037842598681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208-4608-943E-B66CD681EC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Лист1!$E$5:$H$5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Лист1!$E$6:$H$6</c:f>
              <c:numCache>
                <c:formatCode>General</c:formatCode>
                <c:ptCount val="4"/>
                <c:pt idx="0">
                  <c:v>2051.1999999999998</c:v>
                </c:pt>
                <c:pt idx="1">
                  <c:v>2422.4</c:v>
                </c:pt>
                <c:pt idx="2">
                  <c:v>1274.5</c:v>
                </c:pt>
                <c:pt idx="3">
                  <c:v>1229.3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208-4608-943E-B66CD681EC7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6812928"/>
        <c:axId val="146815616"/>
      </c:lineChart>
      <c:catAx>
        <c:axId val="14681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815616"/>
        <c:crosses val="autoZero"/>
        <c:auto val="1"/>
        <c:lblAlgn val="ctr"/>
        <c:lblOffset val="100"/>
        <c:noMultiLvlLbl val="0"/>
      </c:catAx>
      <c:valAx>
        <c:axId val="14681561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6812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(проект)</a:t>
            </a:r>
          </a:p>
        </c:rich>
      </c:tx>
      <c:layout>
        <c:manualLayout>
          <c:xMode val="edge"/>
          <c:yMode val="edge"/>
          <c:x val="0.39733927034816219"/>
          <c:y val="4.7082671010477965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9831846097368414"/>
          <c:y val="0.27744069893383844"/>
          <c:w val="0.61246784776902885"/>
          <c:h val="0.72233778069407995"/>
        </c:manualLayout>
      </c:layout>
      <c:pie3DChart>
        <c:varyColors val="1"/>
        <c:ser>
          <c:idx val="0"/>
          <c:order val="0"/>
          <c:tx>
            <c:strRef>
              <c:f>Лист1!$E$5</c:f>
              <c:strCache>
                <c:ptCount val="1"/>
                <c:pt idx="0">
                  <c:v>2024 год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5F-4E4A-BE51-C66BE94F0BDC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5F-4E4A-BE51-C66BE94F0BD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B5F-4E4A-BE51-C66BE94F0BD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B5F-4E4A-BE51-C66BE94F0BDC}"/>
              </c:ext>
            </c:extLst>
          </c:dPt>
          <c:dLbls>
            <c:dLbl>
              <c:idx val="0"/>
              <c:layout>
                <c:manualLayout>
                  <c:x val="-3.1347885310979297E-2"/>
                  <c:y val="-6.06143048048279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5F-4E4A-BE51-C66BE94F0BDC}"/>
                </c:ext>
              </c:extLst>
            </c:dLbl>
            <c:dLbl>
              <c:idx val="3"/>
              <c:layout>
                <c:manualLayout>
                  <c:x val="1.0304925975640193E-2"/>
                  <c:y val="-4.838421740958045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B5F-4E4A-BE51-C66BE94F0BDC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Лист1!$D$6:$D$9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Лист1!$E$6:$E$9</c:f>
              <c:numCache>
                <c:formatCode>General</c:formatCode>
                <c:ptCount val="4"/>
                <c:pt idx="0">
                  <c:v>430.9</c:v>
                </c:pt>
                <c:pt idx="1">
                  <c:v>1004.2</c:v>
                </c:pt>
                <c:pt idx="2">
                  <c:v>948</c:v>
                </c:pt>
                <c:pt idx="3">
                  <c:v>39.299999999999997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5F-4E4A-BE51-C66BE94F0BDC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74954025800187E-2"/>
          <c:y val="0.27079237483167445"/>
          <c:w val="0.2981005608790292"/>
          <c:h val="0.664763967811537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013336138855027E-2"/>
          <c:y val="0.21977989872199008"/>
          <c:w val="0.90476192218132689"/>
          <c:h val="0.655041815037739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Субсидии</c:v>
                </c:pt>
              </c:strCache>
            </c:strRef>
          </c:tx>
          <c:spPr>
            <a:pattFill prst="ltDnDiag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dLbls>
            <c:dLbl>
              <c:idx val="0"/>
              <c:layout>
                <c:manualLayout>
                  <c:x val="-2.2014227057070967E-2"/>
                  <c:y val="-8.8305203577352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8F-484E-B17D-E23FD97751EE}"/>
                </c:ext>
              </c:extLst>
            </c:dLbl>
            <c:dLbl>
              <c:idx val="1"/>
              <c:layout>
                <c:manualLayout>
                  <c:x val="-2.08639510283790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E8F-484E-B17D-E23FD97751EE}"/>
                </c:ext>
              </c:extLst>
            </c:dLbl>
            <c:dLbl>
              <c:idx val="3"/>
              <c:layout>
                <c:manualLayout>
                  <c:x val="-9.9364069952305248E-3"/>
                  <c:y val="2.7146497033123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4B-4B2A-9D21-C68643A44E26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Лист1!$B$2:$E$2</c:f>
              <c:numCache>
                <c:formatCode>0.0</c:formatCode>
                <c:ptCount val="4"/>
                <c:pt idx="0" formatCode="General">
                  <c:v>645.4</c:v>
                </c:pt>
                <c:pt idx="1">
                  <c:v>1004.2</c:v>
                </c:pt>
                <c:pt idx="2">
                  <c:v>252.4</c:v>
                </c:pt>
                <c:pt idx="3" formatCode="General">
                  <c:v>215.1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2-AE8F-484E-B17D-E23FD97751EE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Субвенции</c:v>
                </c:pt>
              </c:strCache>
            </c:strRef>
          </c:tx>
          <c:spPr>
            <a:pattFill prst="ltDnDiag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solidFill>
                <a:schemeClr val="accent2"/>
              </a:solidFill>
            </a:ln>
            <a:effectLst/>
            <a:sp3d>
              <a:contourClr>
                <a:schemeClr val="accent2"/>
              </a:contourClr>
            </a:sp3d>
          </c:spPr>
          <c:invertIfNegative val="0"/>
          <c:dLbls>
            <c:dLbl>
              <c:idx val="1"/>
              <c:layout>
                <c:manualLayout>
                  <c:x val="1.78855325914149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4B-4B2A-9D21-C68643A44E26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Лист1!$B$3:$E$3</c:f>
              <c:numCache>
                <c:formatCode>0.0</c:formatCode>
                <c:ptCount val="4"/>
                <c:pt idx="0" formatCode="General">
                  <c:v>822</c:v>
                </c:pt>
                <c:pt idx="1">
                  <c:v>948</c:v>
                </c:pt>
                <c:pt idx="2">
                  <c:v>948.8</c:v>
                </c:pt>
                <c:pt idx="3">
                  <c:v>949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3-AE8F-484E-B17D-E23FD97751EE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Lbls>
            <c:dLbl>
              <c:idx val="0"/>
              <c:layout>
                <c:manualLayout>
                  <c:x val="9.6531802761538749E-3"/>
                  <c:y val="-4.86670428700901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E8F-484E-B17D-E23FD97751EE}"/>
                </c:ext>
              </c:extLst>
            </c:dLbl>
            <c:dLbl>
              <c:idx val="1"/>
              <c:layout>
                <c:manualLayout>
                  <c:x val="1.9845586670505615E-2"/>
                  <c:y val="-6.15541476427435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E8F-484E-B17D-E23FD97751EE}"/>
                </c:ext>
              </c:extLst>
            </c:dLbl>
            <c:dLbl>
              <c:idx val="2"/>
              <c:layout>
                <c:manualLayout>
                  <c:x val="1.8007586094662717E-3"/>
                  <c:y val="-9.88987499786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E8F-484E-B17D-E23FD97751EE}"/>
                </c:ext>
              </c:extLst>
            </c:dLbl>
            <c:dLbl>
              <c:idx val="3"/>
              <c:layout>
                <c:manualLayout>
                  <c:x val="-1.3160027790643817E-2"/>
                  <c:y val="-2.16723097180174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E8F-484E-B17D-E23FD97751EE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Лист1!$B$4:$E$4</c:f>
              <c:numCache>
                <c:formatCode>0.0</c:formatCode>
                <c:ptCount val="4"/>
                <c:pt idx="0">
                  <c:v>257.89999999999998</c:v>
                </c:pt>
                <c:pt idx="1">
                  <c:v>430.9</c:v>
                </c:pt>
                <c:pt idx="2">
                  <c:v>34</c:v>
                </c:pt>
                <c:pt idx="3">
                  <c:v>25.9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8-AE8F-484E-B17D-E23FD97751EE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pattFill prst="ltDnDiag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solidFill>
                <a:schemeClr val="accent4"/>
              </a:solidFill>
            </a:ln>
            <a:effectLst/>
            <a:sp3d>
              <a:contourClr>
                <a:schemeClr val="accent4"/>
              </a:contourClr>
            </a:sp3d>
          </c:spPr>
          <c:invertIfNegative val="0"/>
          <c:dLbls>
            <c:dLbl>
              <c:idx val="0"/>
              <c:layout>
                <c:manualLayout>
                  <c:x val="1.8583039574375231E-2"/>
                  <c:y val="-1.2583865513794876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E8F-484E-B17D-E23FD97751EE}"/>
                </c:ext>
              </c:extLst>
            </c:dLbl>
            <c:dLbl>
              <c:idx val="1"/>
              <c:layout>
                <c:manualLayout>
                  <c:x val="1.0293022295106593E-2"/>
                  <c:y val="7.42638383009285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E8F-484E-B17D-E23FD97751EE}"/>
                </c:ext>
              </c:extLst>
            </c:dLbl>
            <c:dLbl>
              <c:idx val="2"/>
              <c:layout>
                <c:manualLayout>
                  <c:x val="2.6063369617635907E-2"/>
                  <c:y val="-2.83352608937157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E8F-484E-B17D-E23FD97751EE}"/>
                </c:ext>
              </c:extLst>
            </c:dLbl>
            <c:dLbl>
              <c:idx val="3"/>
              <c:layout>
                <c:manualLayout>
                  <c:x val="9.1846825983000133E-3"/>
                  <c:y val="3.623950477949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E8F-484E-B17D-E23FD97751EE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Лист1!$B$5:$E$5</c:f>
              <c:numCache>
                <c:formatCode>0.0</c:formatCode>
                <c:ptCount val="4"/>
                <c:pt idx="0" formatCode="General">
                  <c:v>107.3</c:v>
                </c:pt>
                <c:pt idx="1">
                  <c:v>39.299999999999997</c:v>
                </c:pt>
                <c:pt idx="2" formatCode="General">
                  <c:v>39.299999999999997</c:v>
                </c:pt>
                <c:pt idx="3" formatCode="General">
                  <c:v>39.299999999999997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D-AE8F-484E-B17D-E23FD97751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0"/>
        <c:gapDepth val="0"/>
        <c:shape val="box"/>
        <c:axId val="147505920"/>
        <c:axId val="147507456"/>
        <c:axId val="0"/>
      </c:bar3DChart>
      <c:catAx>
        <c:axId val="1475059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507456"/>
        <c:crosses val="autoZero"/>
        <c:auto val="1"/>
        <c:lblAlgn val="ctr"/>
        <c:lblOffset val="100"/>
        <c:noMultiLvlLbl val="0"/>
      </c:catAx>
      <c:valAx>
        <c:axId val="147507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50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336914098117947E-2"/>
          <c:y val="0.10019533652837459"/>
          <c:w val="0.8875731457693411"/>
          <c:h val="0.113833637773641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C0-45CE-884A-7D8633F8E3F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C1C-4833-8F8A-1442723053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C1C-4833-8F8A-1442723053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C1C-4833-8F8A-14427230539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C1C-4833-8F8A-14427230539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C1C-4833-8F8A-14427230539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C1C-4833-8F8A-14427230539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C1C-4833-8F8A-14427230539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C1C-4833-8F8A-14427230539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C1C-4833-8F8A-144272305391}"/>
              </c:ext>
            </c:extLst>
          </c:dPt>
          <c:cat>
            <c:strRef>
              <c:f>Лист1!$A$2:$A$11</c:f>
              <c:strCache>
                <c:ptCount val="10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6</c:v>
                </c:pt>
                <c:pt idx="6">
                  <c:v>Кв. 7</c:v>
                </c:pt>
                <c:pt idx="7">
                  <c:v>Кв. 8</c:v>
                </c:pt>
                <c:pt idx="8">
                  <c:v>Кв. 9</c:v>
                </c:pt>
                <c:pt idx="9">
                  <c:v>Кв. 10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2288.5</c:v>
                </c:pt>
                <c:pt idx="1">
                  <c:v>254.5</c:v>
                </c:pt>
                <c:pt idx="2">
                  <c:v>388.5</c:v>
                </c:pt>
                <c:pt idx="3">
                  <c:v>201</c:v>
                </c:pt>
                <c:pt idx="4">
                  <c:v>108.3</c:v>
                </c:pt>
                <c:pt idx="5">
                  <c:v>128.4</c:v>
                </c:pt>
                <c:pt idx="6">
                  <c:v>115.2</c:v>
                </c:pt>
                <c:pt idx="7">
                  <c:v>18.100000000000001</c:v>
                </c:pt>
                <c:pt idx="8">
                  <c:v>4.0999999999999996</c:v>
                </c:pt>
                <c:pt idx="9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C0-45CE-884A-7D8633F8E3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566527100317223E-2"/>
          <c:y val="0.54763553218438288"/>
          <c:w val="0.95159245275778559"/>
          <c:h val="0.2743292875285877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0.14098715122625097"/>
                  <c:y val="-8.25310574085048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0DF-4884-ADE4-2671FD47A708}"/>
                </c:ext>
              </c:extLst>
            </c:dLbl>
            <c:dLbl>
              <c:idx val="1"/>
              <c:layout>
                <c:manualLayout>
                  <c:x val="-0.12771666716410277"/>
                  <c:y val="-0.16796747259069203"/>
                </c:manualLayout>
              </c:layout>
              <c:tx>
                <c:rich>
                  <a:bodyPr/>
                  <a:lstStyle/>
                  <a:p>
                    <a:fld id="{E416B4F4-2F22-44F1-940F-E24DA636A9F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0DF-4884-ADE4-2671FD47A708}"/>
                </c:ext>
              </c:extLst>
            </c:dLbl>
            <c:dLbl>
              <c:idx val="2"/>
              <c:layout>
                <c:manualLayout>
                  <c:x val="-5.047319494661813E-2"/>
                  <c:y val="-0.215390680074179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839AF4-E687-471B-B774-0670168667AC}" type="VALUE">
                      <a:rPr lang="en-US" sz="1600" smtClean="0">
                        <a:solidFill>
                          <a:schemeClr val="tx1"/>
                        </a:solidFill>
                      </a:rPr>
                      <a:pPr>
                        <a:defRPr sz="16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082292777288807"/>
                      <c:h val="0.148139207856315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0DF-4884-ADE4-2671FD47A708}"/>
                </c:ext>
              </c:extLst>
            </c:dLbl>
            <c:dLbl>
              <c:idx val="3"/>
              <c:layout>
                <c:manualLayout>
                  <c:x val="4.6509160789160236E-3"/>
                  <c:y val="-0.17400463228522972"/>
                </c:manualLayout>
              </c:layout>
              <c:tx>
                <c:rich>
                  <a:bodyPr/>
                  <a:lstStyle/>
                  <a:p>
                    <a:fld id="{52211D17-507D-4429-B75A-B482CCF177C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0DF-4884-ADE4-2671FD47A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 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3061.6</c:v>
                </c:pt>
                <c:pt idx="1">
                  <c:v>3509.9</c:v>
                </c:pt>
                <c:pt idx="2">
                  <c:v>2418.1</c:v>
                </c:pt>
                <c:pt idx="3">
                  <c:v>2399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0DF-4884-ADE4-2671FD47A70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8856960"/>
        <c:axId val="189137280"/>
      </c:lineChart>
      <c:catAx>
        <c:axId val="18885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137280"/>
        <c:crosses val="autoZero"/>
        <c:auto val="1"/>
        <c:lblAlgn val="ctr"/>
        <c:lblOffset val="100"/>
        <c:noMultiLvlLbl val="0"/>
      </c:catAx>
      <c:valAx>
        <c:axId val="1891372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18885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9972960536579684E-2"/>
          <c:y val="3.4126178512069227E-2"/>
          <c:w val="0.77929202217092752"/>
          <c:h val="0.746814668626066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 бюджета, млн руб.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3607515783929572E-3"/>
                  <c:y val="0.1039871796089492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 </a:t>
                    </a:r>
                    <a:fld id="{D43DF1C4-58A8-4F66-8BF7-7B58F2ADFD7E}" type="VALUE">
                      <a:rPr lang="en-US" smtClean="0"/>
                      <a:pPr/>
                      <a:t>[ЗНАЧЕНИЕ]</a:t>
                    </a:fld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CA2-4B6C-A4B8-037FA0C355BA}"/>
                </c:ext>
              </c:extLst>
            </c:dLbl>
            <c:dLbl>
              <c:idx val="1"/>
              <c:layout>
                <c:manualLayout>
                  <c:x val="2.7800860350969323E-4"/>
                  <c:y val="0.15219105101507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A2-4B6C-A4B8-037FA0C355BA}"/>
                </c:ext>
              </c:extLst>
            </c:dLbl>
            <c:dLbl>
              <c:idx val="2"/>
              <c:layout>
                <c:manualLayout>
                  <c:x val="-2.1458736076883033E-3"/>
                  <c:y val="0.1258372442582552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2378,1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CA2-4B6C-A4B8-037FA0C355BA}"/>
                </c:ext>
              </c:extLst>
            </c:dLbl>
            <c:dLbl>
              <c:idx val="3"/>
              <c:layout>
                <c:manualLayout>
                  <c:x val="3.0226438770852555E-4"/>
                  <c:y val="0.231483095262490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F3-4D54-9B4C-8F536F57C8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Century" panose="020406040505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3052.6</c:v>
                </c:pt>
                <c:pt idx="1">
                  <c:v>3499.5</c:v>
                </c:pt>
                <c:pt idx="2" formatCode="General">
                  <c:v>2378.1999999999998</c:v>
                </c:pt>
                <c:pt idx="3">
                  <c:v>2328.6999999999998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CA2-4B6C-A4B8-037FA0C355B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Всего расходов бюджета, млн. руб.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innerShdw blurRad="114300">
                <a:prstClr val="black"/>
              </a:innerShdw>
            </a:effectLst>
            <a:sp3d/>
          </c:spPr>
          <c:invertIfNegative val="0"/>
          <c:dLbls>
            <c:dLbl>
              <c:idx val="0"/>
              <c:layout>
                <c:manualLayout>
                  <c:x val="6.3607515783929347E-3"/>
                  <c:y val="0.199655384849182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A2-4B6C-A4B8-037FA0C355BA}"/>
                </c:ext>
              </c:extLst>
            </c:dLbl>
            <c:dLbl>
              <c:idx val="1"/>
              <c:layout>
                <c:manualLayout>
                  <c:x val="-1.7103304749368007E-3"/>
                  <c:y val="0.303656498982549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CA2-4B6C-A4B8-037FA0C355BA}"/>
                </c:ext>
              </c:extLst>
            </c:dLbl>
            <c:dLbl>
              <c:idx val="2"/>
              <c:layout>
                <c:manualLayout>
                  <c:x val="2.8307848756744212E-4"/>
                  <c:y val="0.2578810000193236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2418,1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CA2-4B6C-A4B8-037FA0C355BA}"/>
                </c:ext>
              </c:extLst>
            </c:dLbl>
            <c:dLbl>
              <c:idx val="3"/>
              <c:layout>
                <c:manualLayout>
                  <c:x val="-2.1265945828233463E-4"/>
                  <c:y val="0.328795385681985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,</a:t>
                    </a:r>
                    <a:r>
                      <a:rPr lang="en-US" dirty="0"/>
                      <a:t>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9F3-4D54-9B4C-8F536F57C8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Century" panose="020406040505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(оценка)</c:v>
                </c:pt>
                <c:pt idx="1">
                  <c:v>2024 год (проект)</c:v>
                </c:pt>
                <c:pt idx="2">
                  <c:v>2025год (проект)</c:v>
                </c:pt>
                <c:pt idx="3">
                  <c:v>2026 год (проект)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 formatCode="General">
                  <c:v>3061.6</c:v>
                </c:pt>
                <c:pt idx="1">
                  <c:v>3509.9</c:v>
                </c:pt>
                <c:pt idx="2" formatCode="General">
                  <c:v>2418.1</c:v>
                </c:pt>
                <c:pt idx="3" formatCode="General">
                  <c:v>2399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CA2-4B6C-A4B8-037FA0C355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8844800"/>
        <c:axId val="198846336"/>
        <c:axId val="0"/>
      </c:bar3DChart>
      <c:catAx>
        <c:axId val="1988448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Century" panose="02040604050505020304" pitchFamily="18" charset="0"/>
                <a:ea typeface="+mn-ea"/>
                <a:cs typeface="+mn-cs"/>
              </a:defRPr>
            </a:pPr>
            <a:endParaRPr lang="ru-RU"/>
          </a:p>
        </c:txPr>
        <c:crossAx val="198846336"/>
        <c:crosses val="autoZero"/>
        <c:auto val="1"/>
        <c:lblAlgn val="ctr"/>
        <c:lblOffset val="100"/>
        <c:noMultiLvlLbl val="0"/>
      </c:catAx>
      <c:valAx>
        <c:axId val="198846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Century" panose="02040604050505020304" pitchFamily="18" charset="0"/>
                <a:ea typeface="+mn-ea"/>
                <a:cs typeface="+mn-cs"/>
              </a:defRPr>
            </a:pPr>
            <a:endParaRPr lang="ru-RU"/>
          </a:p>
        </c:txPr>
        <c:crossAx val="19884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357116655456529"/>
          <c:y val="0.12150046842576413"/>
          <c:w val="0.15432730842970574"/>
          <c:h val="0.734590656560025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2">
                  <a:lumMod val="25000"/>
                </a:schemeClr>
              </a:solidFill>
              <a:latin typeface="Century" panose="020406040505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0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A5514-A34D-4A21-8965-D9B78DE2AA1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47C2E-EF89-4C5B-8891-C11FC39E8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9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47C2E-EF89-4C5B-8891-C11FC39E816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63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4DF0B6-7F53-A491-5297-1AB21CF053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7205523-7F9F-6B1B-942C-D32F6D57D3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8B035A-F605-CE8D-7F62-C3280F07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EA9F66-3A8A-51B2-8A7A-708BE5A5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2F365F0-389E-3117-EC7D-805877C2D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01906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FE0CDE-68DE-4246-C12F-02CBB3155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2A92A14-585C-4B47-C826-91DC85C989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A137FE9-2FF0-DF01-0AFC-43E08C453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FEB305F-88B2-7B46-70D8-11F6087FA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6780858-97A2-A67F-B205-2973A73A6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5999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54AC452-462D-5687-FCA6-7407DE4750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02333EA-D1CC-8516-0277-89600B762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C6DECB-5701-15E8-8D2E-2F96700F1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6C08D6B-4835-F861-1238-95A3A226D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D61F12-6AF8-10FF-8AB4-CB0C306EB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6256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09439-E7CE-52D6-1DB8-C2320039D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CA36D0-F859-55E9-B5AB-ADCD7C396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E13147D-B7C1-223F-9AFB-57B9176E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01348F1-1A3C-F1DC-FDCC-82EA2F9E1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DC03D5-5D19-61DD-23FA-DA5D5E6E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70415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5444F1-76DE-C653-2C75-0B50B96E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99C4E31-71BF-B62D-619B-CF333197C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2CDE2D-1D34-6680-76B4-003018A2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ECC6203-71E3-8C55-A2A3-6842F16FE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E8232CD-38DE-1953-84FD-3F893754A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6130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A7B76E-FD6F-3CE8-E727-36A5AF86C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2C951B-61E7-754C-D3DB-79A4196D60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C68C365-BC9D-3BE5-29A4-65E3939038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E2417D5-9964-5832-B7B9-A2F88A8C1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E8B0747-3E1B-ED28-1168-BD3CC2379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CF27A3C-A717-990E-B244-D1350EB1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77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0B58B0-8FC3-E0E3-4263-0AA83A13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9AC769-B4F0-1678-8C0D-A1A4AA8DC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4540064-91FB-2AD3-C019-6AE1FA306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7C57AC3-CA05-0AC8-5C3A-CAF2C4C7B6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5E06BF4-3D63-923B-FC3A-9844A756F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56F5B0B-9CD0-10F4-AA52-50DFD4007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2F06F14-0975-509A-660E-4F1CA8A8F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7611074-BF65-2E76-7D5B-A4FD493E5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0293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09CCF3-6750-E5EF-4EB8-A5DA51C5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013EFEA-5835-3654-EA3F-9E465DF97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7F611FD-2967-7404-1151-36E56B934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B055382-BBD3-A59E-252F-55473A72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4326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E6E7F95-DEC0-0730-8857-4D4F7DED8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8D1E704-2986-B426-466C-E037085F0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FE374EB-0455-A267-EEF9-A1BD53ED4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87252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5B8E53-FF2F-991F-7CC0-60F353B9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0E1857-6442-AF2F-6543-39773B781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185FDCF-3154-38E0-8A46-A89FAFEEE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11E551B-1A8C-B336-A75F-E24EF98D5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77CD1BB-5CA1-3BD8-A65D-A8C4F4B29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8FE722-B363-4B7E-634E-56E649A3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260609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2649D7-BC79-B8D1-E980-CB722F503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32FA96A-6ACA-5E8D-B474-E390C76359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8E4DA94-F6FD-424E-D523-106A00B89B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E12362D-14F3-A70B-387B-FD6FEDDFA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9918811-B5BE-38FB-81E1-6429489A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A734B88-BEA5-B3DF-E8D4-E104397D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836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147F59-DFB9-F01F-C208-A7361F8CA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7EBA57-AAF7-94CE-3750-234F023C8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29212B-1308-D03E-0532-30B39A412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D40D6-72E4-4E75-A8A9-CB025C95DB04}" type="datetime1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15558A-EF9E-43E7-72B4-1F15EB1C72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5F5292-AAFB-8C0C-2F7E-79D5B4123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C9E46-F170-45E7-A576-A24C41734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30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  <p:sldLayoutId id="2147484529" r:id="rId2"/>
    <p:sldLayoutId id="2147484530" r:id="rId3"/>
    <p:sldLayoutId id="2147484531" r:id="rId4"/>
    <p:sldLayoutId id="2147484532" r:id="rId5"/>
    <p:sldLayoutId id="2147484533" r:id="rId6"/>
    <p:sldLayoutId id="2147484534" r:id="rId7"/>
    <p:sldLayoutId id="2147484535" r:id="rId8"/>
    <p:sldLayoutId id="2147484536" r:id="rId9"/>
    <p:sldLayoutId id="2147484537" r:id="rId10"/>
    <p:sldLayoutId id="214748453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chart" Target="../charts/chart5.xml"/><Relationship Id="rId7" Type="http://schemas.openxmlformats.org/officeDocument/2006/relationships/image" Target="../media/image3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10" Type="http://schemas.microsoft.com/office/2007/relationships/hdphoto" Target="../media/hdphoto10.wdp"/><Relationship Id="rId4" Type="http://schemas.openxmlformats.org/officeDocument/2006/relationships/chart" Target="../charts/chart6.xml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microsoft.com/office/2007/relationships/hdphoto" Target="../media/hdphoto17.wdp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microsoft.com/office/2007/relationships/hdphoto" Target="../media/hdphoto16.wdp"/><Relationship Id="rId4" Type="http://schemas.openxmlformats.org/officeDocument/2006/relationships/image" Target="../media/image8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microsoft.com/office/2007/relationships/hdphoto" Target="../media/hdphoto19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microsoft.com/office/2007/relationships/hdphoto" Target="../media/hdphoto18.wdp"/><Relationship Id="rId4" Type="http://schemas.openxmlformats.org/officeDocument/2006/relationships/image" Target="../media/image91.png"/></Relationships>
</file>

<file path=ppt/slides/_rels/slide66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98.png"/><Relationship Id="rId3" Type="http://schemas.openxmlformats.org/officeDocument/2006/relationships/hyperlink" Target="http://&#1073;&#1091;&#1079;&#1091;&#1083;&#1091;&#1082;.&#1088;&#1092;/" TargetMode="External"/><Relationship Id="rId7" Type="http://schemas.openxmlformats.org/officeDocument/2006/relationships/image" Target="../media/image95.png"/><Relationship Id="rId12" Type="http://schemas.openxmlformats.org/officeDocument/2006/relationships/image" Target="../media/image97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microsoft.com/office/2007/relationships/hdphoto" Target="../media/hdphoto22.wdp"/><Relationship Id="rId5" Type="http://schemas.openxmlformats.org/officeDocument/2006/relationships/image" Target="../media/image94.png"/><Relationship Id="rId10" Type="http://schemas.openxmlformats.org/officeDocument/2006/relationships/image" Target="../media/image96.png"/><Relationship Id="rId4" Type="http://schemas.openxmlformats.org/officeDocument/2006/relationships/hyperlink" Target="http://bus.gov.ru/public/home.html" TargetMode="External"/><Relationship Id="rId9" Type="http://schemas.openxmlformats.org/officeDocument/2006/relationships/hyperlink" Target="mailto:buzulukfin@buzuluk-town.ru" TargetMode="External"/><Relationship Id="rId14" Type="http://schemas.microsoft.com/office/2007/relationships/hdphoto" Target="../media/hdphoto23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C6C19DA-75FE-D3D3-99A9-8E42C4DEA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10220" cy="7010400"/>
          </a:xfrm>
          <a:prstGeom prst="rect">
            <a:avLst/>
          </a:prstGeom>
          <a:gradFill>
            <a:gsLst>
              <a:gs pos="63000">
                <a:schemeClr val="accent5">
                  <a:lumMod val="20000"/>
                  <a:lumOff val="80000"/>
                </a:schemeClr>
              </a:gs>
              <a:gs pos="0">
                <a:srgbClr val="D4B5E3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CFC3BCC-5F0A-9912-840F-FEDE0A7283F3}"/>
              </a:ext>
            </a:extLst>
          </p:cNvPr>
          <p:cNvSpPr txBox="1"/>
          <p:nvPr/>
        </p:nvSpPr>
        <p:spPr>
          <a:xfrm>
            <a:off x="1150374" y="984604"/>
            <a:ext cx="10451691" cy="2431435"/>
          </a:xfrm>
          <a:prstGeom prst="rect">
            <a:avLst/>
          </a:prstGeom>
          <a:gradFill>
            <a:gsLst>
              <a:gs pos="100000">
                <a:srgbClr val="EDE1F3"/>
              </a:gs>
              <a:gs pos="0">
                <a:srgbClr val="D4B5E3"/>
              </a:gs>
              <a:gs pos="0">
                <a:srgbClr val="EDE1F3"/>
              </a:gs>
            </a:gsLst>
            <a:lin ang="5400000" scaled="1"/>
          </a:gradFill>
          <a:effectLst>
            <a:softEdge rad="635000"/>
          </a:effectLst>
        </p:spPr>
        <p:txBody>
          <a:bodyPr wrap="square">
            <a:spAutoFit/>
          </a:bodyPr>
          <a:lstStyle/>
          <a:p>
            <a:pPr marL="0" marR="0" lvl="0" indent="0" algn="ctr" defTabSz="919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1" u="none" strike="noStrike" kern="1200" cap="none" spc="-50" normalizeH="0" baseline="0" noProof="0" dirty="0">
                <a:ln w="13462">
                  <a:noFill/>
                  <a:prstDash val="solid"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Бюджет для граждан к проекту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1" u="none" strike="noStrike" kern="1200" cap="none" spc="-50" normalizeH="0" baseline="0" noProof="0" dirty="0">
                <a:ln w="13462">
                  <a:noFill/>
                  <a:prstDash val="solid"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решения  городского Совета депутатов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1" u="none" strike="noStrike" kern="1200" cap="none" spc="-50" normalizeH="0" baseline="0" noProof="0" dirty="0">
                <a:ln w="13462">
                  <a:noFill/>
                  <a:prstDash val="solid"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«О бюджете города Бузулука  на 2024 год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1" u="none" strike="noStrike" kern="1200" cap="none" spc="-50" normalizeH="0" baseline="0" noProof="0" dirty="0">
                <a:ln w="13462">
                  <a:noFill/>
                  <a:prstDash val="solid"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 на плановый период 2025 и 2026  годов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55257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CC0EDC2-F03C-D229-DB17-C06D417CD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1</a:t>
            </a:fld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191A97C-C54B-BA67-5F7B-7BF75AD39D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9493" r="91014">
                        <a14:foregroundMark x1="9565" y1="65978" x2="9565" y2="65978"/>
                        <a14:foregroundMark x1="89928" y1="69891" x2="89928" y2="69891"/>
                        <a14:foregroundMark x1="91014" y1="79239" x2="91014" y2="79239"/>
                        <a14:foregroundMark x1="90362" y1="81957" x2="90362" y2="81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46" y="3010468"/>
            <a:ext cx="5365954" cy="260453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11404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5000">
              <a:srgbClr val="EDE1F3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:a16="http://schemas.microsoft.com/office/drawing/2014/main" xmlns="" id="{99569DFD-51AD-0BEE-437E-1CAB51C0C414}"/>
              </a:ext>
            </a:extLst>
          </p:cNvPr>
          <p:cNvSpPr txBox="1">
            <a:spLocks/>
          </p:cNvSpPr>
          <p:nvPr/>
        </p:nvSpPr>
        <p:spPr>
          <a:xfrm>
            <a:off x="513830" y="69354"/>
            <a:ext cx="11300574" cy="1025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Прогноз социально-экономического развития города</a:t>
            </a:r>
            <a:endParaRPr lang="ru-RU" sz="3400" b="1" i="1" u="sng" dirty="0">
              <a:solidFill>
                <a:srgbClr val="5525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58485D-927D-ECFD-460F-54685C82B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069" y="1748621"/>
            <a:ext cx="4727286" cy="38807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文本框 2">
            <a:extLst>
              <a:ext uri="{FF2B5EF4-FFF2-40B4-BE49-F238E27FC236}">
                <a16:creationId xmlns:a16="http://schemas.microsoft.com/office/drawing/2014/main" xmlns="" id="{9CD8F4CF-1F1A-5B71-1624-7E43E63401DC}"/>
              </a:ext>
            </a:extLst>
          </p:cNvPr>
          <p:cNvSpPr txBox="1"/>
          <p:nvPr/>
        </p:nvSpPr>
        <p:spPr>
          <a:xfrm>
            <a:off x="513830" y="1703944"/>
            <a:ext cx="3580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 в основой капитал</a:t>
            </a:r>
            <a:endParaRPr lang="zh-CN" altLang="en-US" b="1" spc="3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xmlns="" id="{63F89751-1891-1B32-8711-5F19CDDC460B}"/>
              </a:ext>
            </a:extLst>
          </p:cNvPr>
          <p:cNvSpPr txBox="1"/>
          <p:nvPr/>
        </p:nvSpPr>
        <p:spPr>
          <a:xfrm>
            <a:off x="514935" y="2397564"/>
            <a:ext cx="32361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(оценка)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51 066,78 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42 506,66 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38 484,93 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32 955,73 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E2CDA649-DEFA-0F8D-CD38-4659C304B6BB}"/>
              </a:ext>
            </a:extLst>
          </p:cNvPr>
          <p:cNvSpPr txBox="1"/>
          <p:nvPr/>
        </p:nvSpPr>
        <p:spPr>
          <a:xfrm>
            <a:off x="513830" y="4081112"/>
            <a:ext cx="335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розничной торговли </a:t>
            </a:r>
          </a:p>
          <a:p>
            <a:pPr>
              <a:defRPr/>
            </a:pPr>
            <a:endParaRPr lang="zh-CN" altLang="en-US" b="1" spc="300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xmlns="" id="{C7FC8090-F424-7BA8-63EC-B7D0A0E3D7AB}"/>
              </a:ext>
            </a:extLst>
          </p:cNvPr>
          <p:cNvSpPr txBox="1"/>
          <p:nvPr/>
        </p:nvSpPr>
        <p:spPr>
          <a:xfrm>
            <a:off x="513830" y="4589773"/>
            <a:ext cx="3356303" cy="1039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(оценка)–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19 684,16 </a:t>
            </a: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(проект) –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20 974,46 </a:t>
            </a: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22 243,41 </a:t>
            </a: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23 589,14</a:t>
            </a: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</a:p>
          <a:p>
            <a:pPr>
              <a:lnSpc>
                <a:spcPts val="1500"/>
              </a:lnSpc>
            </a:pPr>
            <a:endParaRPr lang="ru-RU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cs typeface="Calibri"/>
            </a:endParaRP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xmlns="" id="{063669AB-EDAB-DF3A-5866-39861B7FB742}"/>
              </a:ext>
            </a:extLst>
          </p:cNvPr>
          <p:cNvSpPr txBox="1"/>
          <p:nvPr/>
        </p:nvSpPr>
        <p:spPr>
          <a:xfrm>
            <a:off x="8610598" y="1748621"/>
            <a:ext cx="3787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</a:t>
            </a:r>
          </a:p>
          <a:p>
            <a:pPr>
              <a:defRPr/>
            </a:pPr>
            <a:endParaRPr lang="zh-CN" altLang="en-US" b="1" spc="300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F0317477-7BFE-8F04-A11C-9E580428D131}"/>
              </a:ext>
            </a:extLst>
          </p:cNvPr>
          <p:cNvSpPr txBox="1"/>
          <p:nvPr/>
        </p:nvSpPr>
        <p:spPr>
          <a:xfrm>
            <a:off x="8610598" y="2267796"/>
            <a:ext cx="31417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(оценка)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%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%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 (проект) – 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</a:t>
            </a:r>
            <a:r>
              <a:rPr lang="ru-RU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% </a:t>
            </a:r>
          </a:p>
          <a:p>
            <a:pPr>
              <a:lnSpc>
                <a:spcPts val="1500"/>
              </a:lnSpc>
            </a:pP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 (проект) –</a:t>
            </a:r>
            <a:r>
              <a:rPr lang="ru-RU" altLang="zh-CN" sz="12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0,7 </a:t>
            </a:r>
            <a:r>
              <a:rPr lang="ru-RU" altLang="zh-CN" sz="12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163FD46-5B69-030B-3C0A-A6FED2EFDFC9}"/>
              </a:ext>
            </a:extLst>
          </p:cNvPr>
          <p:cNvSpPr txBox="1"/>
          <p:nvPr/>
        </p:nvSpPr>
        <p:spPr>
          <a:xfrm>
            <a:off x="8610599" y="3974545"/>
            <a:ext cx="3787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 заработная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CB1D743-4380-D227-CDE8-E5753062502C}"/>
              </a:ext>
            </a:extLst>
          </p:cNvPr>
          <p:cNvSpPr txBox="1"/>
          <p:nvPr/>
        </p:nvSpPr>
        <p:spPr>
          <a:xfrm>
            <a:off x="8610599" y="4727443"/>
            <a:ext cx="32361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2023 год (оценка) – </a:t>
            </a:r>
            <a:r>
              <a:rPr lang="ru-RU" sz="12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50 077,47 </a:t>
            </a:r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рублей</a:t>
            </a:r>
          </a:p>
          <a:p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2024 год (проект) – </a:t>
            </a:r>
            <a:r>
              <a:rPr lang="ru-RU" sz="12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52 435,25 </a:t>
            </a:r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рублей</a:t>
            </a:r>
          </a:p>
          <a:p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2025 год (проект) – </a:t>
            </a:r>
            <a:r>
              <a:rPr lang="ru-RU" sz="12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55 041,09 </a:t>
            </a:r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рублей </a:t>
            </a:r>
          </a:p>
          <a:p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2026 год (проект) – </a:t>
            </a:r>
            <a:r>
              <a:rPr lang="ru-RU" sz="12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58 390,81 </a:t>
            </a:r>
            <a:r>
              <a:rPr lang="ru-RU" sz="1250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E11D1D0B-2286-5A1F-32D4-C5C2746F7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3391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325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53000">
              <a:schemeClr val="accent1">
                <a:lumMod val="20000"/>
                <a:lumOff val="80000"/>
              </a:schemeClr>
            </a:gs>
            <a:gs pos="61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8DD004D-F30F-78A3-A9BD-181F1EBAAA97}"/>
              </a:ext>
            </a:extLst>
          </p:cNvPr>
          <p:cNvSpPr txBox="1"/>
          <p:nvPr/>
        </p:nvSpPr>
        <p:spPr>
          <a:xfrm>
            <a:off x="-960283" y="153183"/>
            <a:ext cx="108712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 структура муниципального долга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12F7ED-90A2-A201-42FA-DA4BA78CE25A}"/>
              </a:ext>
            </a:extLst>
          </p:cNvPr>
          <p:cNvSpPr txBox="1"/>
          <p:nvPr/>
        </p:nvSpPr>
        <p:spPr>
          <a:xfrm>
            <a:off x="3540652" y="4622470"/>
            <a:ext cx="1132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на 01.01.202</a:t>
            </a:r>
            <a:r>
              <a:rPr lang="en-US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4</a:t>
            </a: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AACCA8-A9B3-5B7F-A876-A269491C3DC6}"/>
              </a:ext>
            </a:extLst>
          </p:cNvPr>
          <p:cNvSpPr txBox="1"/>
          <p:nvPr/>
        </p:nvSpPr>
        <p:spPr>
          <a:xfrm>
            <a:off x="5459193" y="5046565"/>
            <a:ext cx="1132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на 01.01.202</a:t>
            </a:r>
            <a:r>
              <a:rPr lang="en-US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5</a:t>
            </a: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C780CA7-841B-A0DB-E425-2242A968278C}"/>
              </a:ext>
            </a:extLst>
          </p:cNvPr>
          <p:cNvSpPr txBox="1"/>
          <p:nvPr/>
        </p:nvSpPr>
        <p:spPr>
          <a:xfrm>
            <a:off x="7991267" y="5003452"/>
            <a:ext cx="1093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на 01.01.202</a:t>
            </a:r>
            <a:r>
              <a:rPr lang="en-US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6</a:t>
            </a:r>
            <a:endParaRPr lang="ru-RU" sz="1200" b="1" dirty="0">
              <a:solidFill>
                <a:srgbClr val="4472C4">
                  <a:lumMod val="50000"/>
                </a:srgbClr>
              </a:solidFill>
              <a:latin typeface="Book Antiqua" panose="02040602050305030304" pitchFamily="18" charset="0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68FCC40-C460-D268-49FC-8E1B74408951}"/>
              </a:ext>
            </a:extLst>
          </p:cNvPr>
          <p:cNvSpPr txBox="1"/>
          <p:nvPr/>
        </p:nvSpPr>
        <p:spPr>
          <a:xfrm>
            <a:off x="10029871" y="4482706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на 01.01.202</a:t>
            </a:r>
            <a:r>
              <a:rPr lang="en-US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7</a:t>
            </a: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 </a:t>
            </a:r>
          </a:p>
          <a:p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Calibri"/>
              </a:rPr>
              <a:t>    </a:t>
            </a:r>
          </a:p>
        </p:txBody>
      </p:sp>
      <p:sp>
        <p:nvSpPr>
          <p:cNvPr id="7" name="Облако 6">
            <a:extLst>
              <a:ext uri="{FF2B5EF4-FFF2-40B4-BE49-F238E27FC236}">
                <a16:creationId xmlns:a16="http://schemas.microsoft.com/office/drawing/2014/main" xmlns="" id="{D55595E5-94E2-A80A-3E2C-95B13D20E8AA}"/>
              </a:ext>
            </a:extLst>
          </p:cNvPr>
          <p:cNvSpPr/>
          <p:nvPr/>
        </p:nvSpPr>
        <p:spPr>
          <a:xfrm>
            <a:off x="4582768" y="883897"/>
            <a:ext cx="5391964" cy="2281083"/>
          </a:xfrm>
          <a:prstGeom prst="cloud">
            <a:avLst/>
          </a:prstGeom>
          <a:gradFill>
            <a:gsLst>
              <a:gs pos="0">
                <a:srgbClr val="0086EA"/>
              </a:gs>
              <a:gs pos="100000">
                <a:schemeClr val="accent2">
                  <a:lumMod val="60000"/>
                  <a:lumOff val="40000"/>
                </a:schemeClr>
              </a:gs>
              <a:gs pos="34000">
                <a:schemeClr val="accent1">
                  <a:lumMod val="45000"/>
                  <a:lumOff val="55000"/>
                </a:schemeClr>
              </a:gs>
              <a:gs pos="81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от других бюджетов РФ, млн. рублей</a:t>
            </a:r>
          </a:p>
        </p:txBody>
      </p:sp>
      <p:sp>
        <p:nvSpPr>
          <p:cNvPr id="8" name="Капля 7">
            <a:extLst>
              <a:ext uri="{FF2B5EF4-FFF2-40B4-BE49-F238E27FC236}">
                <a16:creationId xmlns:a16="http://schemas.microsoft.com/office/drawing/2014/main" xmlns="" id="{DEECC65B-8314-6436-B81B-281F8BEBA716}"/>
              </a:ext>
            </a:extLst>
          </p:cNvPr>
          <p:cNvSpPr/>
          <p:nvPr/>
        </p:nvSpPr>
        <p:spPr>
          <a:xfrm>
            <a:off x="3385080" y="2950692"/>
            <a:ext cx="1654788" cy="1532014"/>
          </a:xfrm>
          <a:prstGeom prst="teardrop">
            <a:avLst/>
          </a:prstGeom>
          <a:gradFill>
            <a:gsLst>
              <a:gs pos="1000">
                <a:srgbClr val="00B0F0"/>
              </a:gs>
              <a:gs pos="100000">
                <a:srgbClr val="D4B5E3"/>
              </a:gs>
              <a:gs pos="4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35,7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Капля 8">
            <a:extLst>
              <a:ext uri="{FF2B5EF4-FFF2-40B4-BE49-F238E27FC236}">
                <a16:creationId xmlns:a16="http://schemas.microsoft.com/office/drawing/2014/main" xmlns="" id="{D29C5ADF-0010-57E8-BEE9-263B1B753736}"/>
              </a:ext>
            </a:extLst>
          </p:cNvPr>
          <p:cNvSpPr/>
          <p:nvPr/>
        </p:nvSpPr>
        <p:spPr>
          <a:xfrm rot="15168902">
            <a:off x="9723341" y="2583706"/>
            <a:ext cx="1458545" cy="1506272"/>
          </a:xfrm>
          <a:prstGeom prst="teardrop">
            <a:avLst/>
          </a:prstGeom>
          <a:gradFill>
            <a:gsLst>
              <a:gs pos="0">
                <a:srgbClr val="00B050"/>
              </a:gs>
              <a:gs pos="100000">
                <a:srgbClr val="D4B5E3"/>
              </a:gs>
              <a:gs pos="0">
                <a:srgbClr val="62E4A6"/>
              </a:gs>
              <a:gs pos="5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30,7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Капля 9">
            <a:extLst>
              <a:ext uri="{FF2B5EF4-FFF2-40B4-BE49-F238E27FC236}">
                <a16:creationId xmlns:a16="http://schemas.microsoft.com/office/drawing/2014/main" xmlns="" id="{54CF692A-88E7-39DB-5A22-24C4E79CC2DE}"/>
              </a:ext>
            </a:extLst>
          </p:cNvPr>
          <p:cNvSpPr/>
          <p:nvPr/>
        </p:nvSpPr>
        <p:spPr>
          <a:xfrm rot="19453235">
            <a:off x="5560998" y="3427044"/>
            <a:ext cx="1554080" cy="1615883"/>
          </a:xfrm>
          <a:prstGeom prst="teardrop">
            <a:avLst/>
          </a:prstGeom>
          <a:gradFill>
            <a:gsLst>
              <a:gs pos="0">
                <a:srgbClr val="A365D1"/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vert="horz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69,9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Капля 10">
            <a:extLst>
              <a:ext uri="{FF2B5EF4-FFF2-40B4-BE49-F238E27FC236}">
                <a16:creationId xmlns:a16="http://schemas.microsoft.com/office/drawing/2014/main" xmlns="" id="{752D172D-058E-F73F-A1E2-937D552C9759}"/>
              </a:ext>
            </a:extLst>
          </p:cNvPr>
          <p:cNvSpPr/>
          <p:nvPr/>
        </p:nvSpPr>
        <p:spPr>
          <a:xfrm rot="17806400">
            <a:off x="7780420" y="3396275"/>
            <a:ext cx="1515263" cy="1568881"/>
          </a:xfrm>
          <a:prstGeom prst="teardrop">
            <a:avLst/>
          </a:prstGeom>
          <a:gradFill>
            <a:gsLst>
              <a:gs pos="100000">
                <a:srgbClr val="A365D1"/>
              </a:gs>
              <a:gs pos="0">
                <a:srgbClr val="FF5050"/>
              </a:gs>
              <a:gs pos="10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vert="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49,3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D66C8B8-5392-6C08-3AA9-E448A98AF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1563" y1="70056" x2="71563" y2="70056"/>
                        <a14:foregroundMark x1="78531" y1="62712" x2="78531" y2="62712"/>
                        <a14:foregroundMark x1="77213" y1="66949" x2="77213" y2="66949"/>
                        <a14:foregroundMark x1="84181" y1="38418" x2="84181" y2="38418"/>
                        <a14:foregroundMark x1="78908" y1="42938" x2="78908" y2="42938"/>
                        <a14:foregroundMark x1="82109" y1="56780" x2="82109" y2="56780"/>
                        <a14:foregroundMark x1="71751" y1="49153" x2="71751" y2="49153"/>
                        <a14:foregroundMark x1="76836" y1="52542" x2="76836" y2="52542"/>
                        <a14:foregroundMark x1="87194" y1="27684" x2="87194" y2="27684"/>
                        <a14:foregroundMark x1="77024" y1="18644" x2="77024" y2="18644"/>
                        <a14:foregroundMark x1="70621" y1="19209" x2="70621" y2="19209"/>
                        <a14:foregroundMark x1="74388" y1="21751" x2="74388" y2="21751"/>
                        <a14:foregroundMark x1="78154" y1="22034" x2="78154" y2="22034"/>
                        <a14:foregroundMark x1="72693" y1="23446" x2="72693" y2="23446"/>
                        <a14:foregroundMark x1="78154" y1="40113" x2="78154" y2="40113"/>
                        <a14:foregroundMark x1="78154" y1="30791" x2="78154" y2="30791"/>
                        <a14:foregroundMark x1="58380" y1="65254" x2="58380" y2="65254"/>
                        <a14:foregroundMark x1="69303" y1="79379" x2="69303" y2="79379"/>
                        <a14:foregroundMark x1="68927" y1="79661" x2="68927" y2="79661"/>
                        <a14:foregroundMark x1="68362" y1="81073" x2="68362" y2="810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32796" y="3832024"/>
            <a:ext cx="3814197" cy="3025976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F75395B8-5705-2D25-2602-6145344C5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61441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Капля 13">
            <a:extLst>
              <a:ext uri="{FF2B5EF4-FFF2-40B4-BE49-F238E27FC236}">
                <a16:creationId xmlns:a16="http://schemas.microsoft.com/office/drawing/2014/main" xmlns="" id="{CC77E1F6-8E80-36C0-5EFB-AB977745F40B}"/>
              </a:ext>
            </a:extLst>
          </p:cNvPr>
          <p:cNvSpPr/>
          <p:nvPr/>
        </p:nvSpPr>
        <p:spPr>
          <a:xfrm rot="20666514">
            <a:off x="5233904" y="3065168"/>
            <a:ext cx="238592" cy="230728"/>
          </a:xfrm>
          <a:prstGeom prst="teardrop">
            <a:avLst/>
          </a:prstGeom>
          <a:solidFill>
            <a:srgbClr val="0086E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апля 14">
            <a:extLst>
              <a:ext uri="{FF2B5EF4-FFF2-40B4-BE49-F238E27FC236}">
                <a16:creationId xmlns:a16="http://schemas.microsoft.com/office/drawing/2014/main" xmlns="" id="{212EBA27-E7BD-BBB1-D12B-6553938BA784}"/>
              </a:ext>
            </a:extLst>
          </p:cNvPr>
          <p:cNvSpPr/>
          <p:nvPr/>
        </p:nvSpPr>
        <p:spPr>
          <a:xfrm rot="18128048">
            <a:off x="7623451" y="3237240"/>
            <a:ext cx="229535" cy="239390"/>
          </a:xfrm>
          <a:prstGeom prst="teardrop">
            <a:avLst/>
          </a:prstGeom>
          <a:solidFill>
            <a:srgbClr val="0086E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Капля 15">
            <a:extLst>
              <a:ext uri="{FF2B5EF4-FFF2-40B4-BE49-F238E27FC236}">
                <a16:creationId xmlns:a16="http://schemas.microsoft.com/office/drawing/2014/main" xmlns="" id="{A6C52AD3-1602-4A3E-B414-58EB715C45FA}"/>
              </a:ext>
            </a:extLst>
          </p:cNvPr>
          <p:cNvSpPr/>
          <p:nvPr/>
        </p:nvSpPr>
        <p:spPr>
          <a:xfrm rot="16806549">
            <a:off x="8621132" y="3072099"/>
            <a:ext cx="238592" cy="230728"/>
          </a:xfrm>
          <a:prstGeom prst="teardrop">
            <a:avLst/>
          </a:prstGeom>
          <a:solidFill>
            <a:srgbClr val="0086E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EDEA0C9-4682-AF07-33E8-51378AD68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6340" y="2053806"/>
            <a:ext cx="249958" cy="2743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032AA00C-8F8D-6423-F08B-31DC900A78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1123" y="2328150"/>
            <a:ext cx="262151" cy="28044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3E149273-11CE-EDF1-FA12-06DFB3592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18056">
            <a:off x="6955068" y="3257784"/>
            <a:ext cx="249958" cy="27434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7D29124B-9A4A-A850-0300-63FF9EDB7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81758">
            <a:off x="7324268" y="3574771"/>
            <a:ext cx="249958" cy="27434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8577D5B-77EE-5131-6EB8-BE8D6F9832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5141">
            <a:off x="5706039" y="3130711"/>
            <a:ext cx="249958" cy="27434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D2728F03-18C1-C48E-FC5C-D1EDCB9DC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436" y="2818884"/>
            <a:ext cx="249958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30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93000">
              <a:srgbClr val="EDE1F3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00ECA60-903A-2068-E241-772077F57A15}"/>
              </a:ext>
            </a:extLst>
          </p:cNvPr>
          <p:cNvSpPr txBox="1"/>
          <p:nvPr/>
        </p:nvSpPr>
        <p:spPr>
          <a:xfrm>
            <a:off x="703990" y="136525"/>
            <a:ext cx="110490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бюджетной политики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497305-C63F-FC24-D34C-792A5F251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1" y="973039"/>
            <a:ext cx="11674065" cy="597577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DE1F3"/>
              </a:gs>
              <a:gs pos="93000">
                <a:srgbClr val="EDE1F3"/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635000"/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05D56F-C65A-633B-0FCE-E950F6D0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1884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12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164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9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D7D6C5-C8DE-1732-249E-2A8E30310B52}"/>
              </a:ext>
            </a:extLst>
          </p:cNvPr>
          <p:cNvSpPr txBox="1"/>
          <p:nvPr/>
        </p:nvSpPr>
        <p:spPr>
          <a:xfrm>
            <a:off x="254000" y="169951"/>
            <a:ext cx="1193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налоговой политики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9D5D411-17EA-00D5-24D6-6BBF3BF70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00" r="90000">
                        <a14:foregroundMark x1="24300" y1="35500" x2="24300" y2="35500"/>
                        <a14:foregroundMark x1="17000" y1="24800" x2="17000" y2="24800"/>
                        <a14:foregroundMark x1="9500" y1="22300" x2="9500" y2="22300"/>
                        <a14:foregroundMark x1="4400" y1="23400" x2="4400" y2="23400"/>
                        <a14:foregroundMark x1="600" y1="23500" x2="600" y2="23500"/>
                        <a14:backgroundMark x1="27600" y1="24600" x2="27600" y2="246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425148"/>
            <a:ext cx="4273826" cy="4511805"/>
          </a:xfrm>
          <a:prstGeom prst="rect">
            <a:avLst/>
          </a:prstGeom>
        </p:spPr>
      </p:pic>
      <p:grpSp>
        <p:nvGrpSpPr>
          <p:cNvPr id="4" name="组合 73">
            <a:extLst>
              <a:ext uri="{FF2B5EF4-FFF2-40B4-BE49-F238E27FC236}">
                <a16:creationId xmlns:a16="http://schemas.microsoft.com/office/drawing/2014/main" xmlns="" id="{A2106390-5519-A6E2-0D93-FB8B48C4F32D}"/>
              </a:ext>
            </a:extLst>
          </p:cNvPr>
          <p:cNvGrpSpPr/>
          <p:nvPr/>
        </p:nvGrpSpPr>
        <p:grpSpPr>
          <a:xfrm>
            <a:off x="2809824" y="1018680"/>
            <a:ext cx="4981290" cy="1286320"/>
            <a:chOff x="2914299" y="54369"/>
            <a:chExt cx="5806440" cy="1713376"/>
          </a:xfrm>
        </p:grpSpPr>
        <p:pic>
          <p:nvPicPr>
            <p:cNvPr id="5" name="图片 74">
              <a:extLst>
                <a:ext uri="{FF2B5EF4-FFF2-40B4-BE49-F238E27FC236}">
                  <a16:creationId xmlns:a16="http://schemas.microsoft.com/office/drawing/2014/main" xmlns="" id="{2EEC9C24-38D6-594F-8D09-E36374672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4299" y="54369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TextBox 12">
              <a:extLst>
                <a:ext uri="{FF2B5EF4-FFF2-40B4-BE49-F238E27FC236}">
                  <a16:creationId xmlns:a16="http://schemas.microsoft.com/office/drawing/2014/main" xmlns="" id="{140D34B7-404C-A5B0-EF3B-267E274A10D8}"/>
                </a:ext>
              </a:extLst>
            </p:cNvPr>
            <p:cNvSpPr txBox="1">
              <a:spLocks/>
            </p:cNvSpPr>
            <p:nvPr/>
          </p:nvSpPr>
          <p:spPr>
            <a:xfrm>
              <a:off x="3536381" y="750873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ru-RU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mic Sans MS" panose="030F0702030302020204" pitchFamily="66" charset="0"/>
                  <a:ea typeface="微软雅黑"/>
                  <a:sym typeface="Arial"/>
                </a:rPr>
                <a:t>Обеспечение качественного прогнозирования доходных источников и их последующего администрирования.</a:t>
              </a:r>
            </a:p>
          </p:txBody>
        </p:sp>
      </p:grpSp>
      <p:grpSp>
        <p:nvGrpSpPr>
          <p:cNvPr id="7" name="组合 78">
            <a:extLst>
              <a:ext uri="{FF2B5EF4-FFF2-40B4-BE49-F238E27FC236}">
                <a16:creationId xmlns:a16="http://schemas.microsoft.com/office/drawing/2014/main" xmlns="" id="{A6785407-99F4-7D74-788D-D7BC2B5565A9}"/>
              </a:ext>
            </a:extLst>
          </p:cNvPr>
          <p:cNvGrpSpPr/>
          <p:nvPr/>
        </p:nvGrpSpPr>
        <p:grpSpPr>
          <a:xfrm>
            <a:off x="3846561" y="2620173"/>
            <a:ext cx="4981290" cy="1297781"/>
            <a:chOff x="3702618" y="1702571"/>
            <a:chExt cx="5806440" cy="1713376"/>
          </a:xfrm>
        </p:grpSpPr>
        <p:pic>
          <p:nvPicPr>
            <p:cNvPr id="8" name="图片 79">
              <a:extLst>
                <a:ext uri="{FF2B5EF4-FFF2-40B4-BE49-F238E27FC236}">
                  <a16:creationId xmlns:a16="http://schemas.microsoft.com/office/drawing/2014/main" xmlns="" id="{29202D84-7A5E-1A21-1E6C-196401DD5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2618" y="1702571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TextBox 20">
              <a:extLst>
                <a:ext uri="{FF2B5EF4-FFF2-40B4-BE49-F238E27FC236}">
                  <a16:creationId xmlns:a16="http://schemas.microsoft.com/office/drawing/2014/main" xmlns="" id="{F5E0499E-7D5B-3842-90AC-46C35897DA87}"/>
                </a:ext>
              </a:extLst>
            </p:cNvPr>
            <p:cNvSpPr txBox="1">
              <a:spLocks/>
            </p:cNvSpPr>
            <p:nvPr/>
          </p:nvSpPr>
          <p:spPr>
            <a:xfrm>
              <a:off x="4377893" y="2387254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ru-RU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mic Sans MS" panose="030F0702030302020204" pitchFamily="66" charset="0"/>
                  <a:ea typeface="微软雅黑"/>
                  <a:sym typeface="Arial"/>
                </a:rPr>
                <a:t>Распределение действующих налоговых льгот по местным налогам по муниципальным программам.</a:t>
              </a:r>
            </a:p>
          </p:txBody>
        </p:sp>
      </p:grpSp>
      <p:grpSp>
        <p:nvGrpSpPr>
          <p:cNvPr id="10" name="组合 83">
            <a:extLst>
              <a:ext uri="{FF2B5EF4-FFF2-40B4-BE49-F238E27FC236}">
                <a16:creationId xmlns:a16="http://schemas.microsoft.com/office/drawing/2014/main" xmlns="" id="{667C21E8-B771-46F3-1F0E-D6CD258052A1}"/>
              </a:ext>
            </a:extLst>
          </p:cNvPr>
          <p:cNvGrpSpPr/>
          <p:nvPr/>
        </p:nvGrpSpPr>
        <p:grpSpPr>
          <a:xfrm>
            <a:off x="4834033" y="3985893"/>
            <a:ext cx="4981290" cy="1297782"/>
            <a:chOff x="4525929" y="3356868"/>
            <a:chExt cx="5806440" cy="1713376"/>
          </a:xfrm>
        </p:grpSpPr>
        <p:pic>
          <p:nvPicPr>
            <p:cNvPr id="11" name="图片 84">
              <a:extLst>
                <a:ext uri="{FF2B5EF4-FFF2-40B4-BE49-F238E27FC236}">
                  <a16:creationId xmlns:a16="http://schemas.microsoft.com/office/drawing/2014/main" xmlns="" id="{3E308343-FF1B-01EE-10E7-4E5C5DC64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5929" y="3356868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xmlns="" id="{BC86E17E-902C-C2DD-AD76-AFCCF99A7AC2}"/>
                </a:ext>
              </a:extLst>
            </p:cNvPr>
            <p:cNvSpPr txBox="1">
              <a:spLocks/>
            </p:cNvSpPr>
            <p:nvPr/>
          </p:nvSpPr>
          <p:spPr>
            <a:xfrm>
              <a:off x="5199107" y="4047583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ru-RU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mic Sans MS" panose="030F0702030302020204" pitchFamily="66" charset="0"/>
                  <a:ea typeface="微软雅黑"/>
                  <a:sym typeface="Arial"/>
                </a:rPr>
                <a:t>Вовлечение в хозяйственный оборот неиспользуемых объектов недвижимости и земельных участков.</a:t>
              </a:r>
            </a:p>
          </p:txBody>
        </p:sp>
      </p:grpSp>
      <p:grpSp>
        <p:nvGrpSpPr>
          <p:cNvPr id="13" name="组合 88">
            <a:extLst>
              <a:ext uri="{FF2B5EF4-FFF2-40B4-BE49-F238E27FC236}">
                <a16:creationId xmlns:a16="http://schemas.microsoft.com/office/drawing/2014/main" xmlns="" id="{395316A4-7A11-B377-0937-A8F65B0CE8F7}"/>
              </a:ext>
            </a:extLst>
          </p:cNvPr>
          <p:cNvGrpSpPr/>
          <p:nvPr/>
        </p:nvGrpSpPr>
        <p:grpSpPr>
          <a:xfrm>
            <a:off x="6223000" y="5351614"/>
            <a:ext cx="4981290" cy="1427372"/>
            <a:chOff x="5349240" y="5018429"/>
            <a:chExt cx="5806440" cy="1713376"/>
          </a:xfrm>
        </p:grpSpPr>
        <p:pic>
          <p:nvPicPr>
            <p:cNvPr id="14" name="图片 89">
              <a:extLst>
                <a:ext uri="{FF2B5EF4-FFF2-40B4-BE49-F238E27FC236}">
                  <a16:creationId xmlns:a16="http://schemas.microsoft.com/office/drawing/2014/main" xmlns="" id="{A5E102C4-A251-6D81-5DEC-6F3BF94E8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240" y="5018429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34">
              <a:extLst>
                <a:ext uri="{FF2B5EF4-FFF2-40B4-BE49-F238E27FC236}">
                  <a16:creationId xmlns:a16="http://schemas.microsoft.com/office/drawing/2014/main" xmlns="" id="{C210EC73-49C3-4224-C110-C182DCA298F4}"/>
                </a:ext>
              </a:extLst>
            </p:cNvPr>
            <p:cNvSpPr txBox="1">
              <a:spLocks/>
            </p:cNvSpPr>
            <p:nvPr/>
          </p:nvSpPr>
          <p:spPr>
            <a:xfrm>
              <a:off x="6067620" y="5701881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ru-RU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mic Sans MS" panose="030F0702030302020204" pitchFamily="66" charset="0"/>
                  <a:ea typeface="微软雅黑"/>
                  <a:sym typeface="Arial"/>
                </a:rPr>
                <a:t>Формирование и ведение перечня налоговых льгот (расходов).</a:t>
              </a:r>
            </a:p>
          </p:txBody>
        </p:sp>
      </p:grp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xmlns="" id="{5ACC0811-4617-B7CB-C711-7808B1C1B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9945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13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36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0">
              <a:schemeClr val="accent5">
                <a:lumMod val="20000"/>
                <a:lumOff val="80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D50F50-EA48-4BAB-B324-B351028670FA}"/>
              </a:ext>
            </a:extLst>
          </p:cNvPr>
          <p:cNvSpPr txBox="1">
            <a:spLocks/>
          </p:cNvSpPr>
          <p:nvPr/>
        </p:nvSpPr>
        <p:spPr>
          <a:xfrm>
            <a:off x="1088334" y="190731"/>
            <a:ext cx="9875978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98EED644-4947-1916-2162-0A7E0CC695EE}"/>
              </a:ext>
            </a:extLst>
          </p:cNvPr>
          <p:cNvCxnSpPr>
            <a:cxnSpLocks/>
          </p:cNvCxnSpPr>
          <p:nvPr/>
        </p:nvCxnSpPr>
        <p:spPr>
          <a:xfrm>
            <a:off x="2822687" y="1637728"/>
            <a:ext cx="1065841" cy="10632"/>
          </a:xfrm>
          <a:prstGeom prst="line">
            <a:avLst/>
          </a:prstGeom>
          <a:noFill/>
          <a:ln w="6350" cap="flat" cmpd="sng" algn="ctr">
            <a:solidFill>
              <a:srgbClr val="224E7F"/>
            </a:solidFill>
            <a:prstDash val="solid"/>
            <a:miter lim="800000"/>
          </a:ln>
          <a:effectLst/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FF7ACD2E-B50F-F965-F097-C39884B50E40}"/>
              </a:ext>
            </a:extLst>
          </p:cNvPr>
          <p:cNvCxnSpPr>
            <a:cxnSpLocks/>
          </p:cNvCxnSpPr>
          <p:nvPr/>
        </p:nvCxnSpPr>
        <p:spPr>
          <a:xfrm>
            <a:off x="5581892" y="1660643"/>
            <a:ext cx="932550" cy="0"/>
          </a:xfrm>
          <a:prstGeom prst="line">
            <a:avLst/>
          </a:prstGeom>
          <a:noFill/>
          <a:ln w="6350" cap="flat" cmpd="sng" algn="ctr">
            <a:solidFill>
              <a:srgbClr val="224E7F"/>
            </a:solidFill>
            <a:prstDash val="solid"/>
            <a:miter lim="800000"/>
          </a:ln>
          <a:effectLst/>
        </p:spPr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448E013E-F459-C0BF-E2BB-AA295FC121DE}"/>
              </a:ext>
            </a:extLst>
          </p:cNvPr>
          <p:cNvCxnSpPr>
            <a:cxnSpLocks/>
          </p:cNvCxnSpPr>
          <p:nvPr/>
        </p:nvCxnSpPr>
        <p:spPr>
          <a:xfrm>
            <a:off x="8217711" y="1665518"/>
            <a:ext cx="925383" cy="0"/>
          </a:xfrm>
          <a:prstGeom prst="line">
            <a:avLst/>
          </a:prstGeom>
          <a:noFill/>
          <a:ln w="6350" cap="flat" cmpd="sng" algn="ctr">
            <a:solidFill>
              <a:srgbClr val="224E7F"/>
            </a:solidFill>
            <a:prstDash val="solid"/>
            <a:miter lim="800000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9D1FE24-BB8D-61DE-E51D-EEAD980A79FC}"/>
              </a:ext>
            </a:extLst>
          </p:cNvPr>
          <p:cNvSpPr txBox="1"/>
          <p:nvPr/>
        </p:nvSpPr>
        <p:spPr>
          <a:xfrm>
            <a:off x="862217" y="2513308"/>
            <a:ext cx="1958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cs typeface="Calibri"/>
              </a:rPr>
              <a:t>------------------------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299F1C2-1AD1-E803-716D-C85DEF24F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470" y="2469084"/>
            <a:ext cx="2011854" cy="49991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4913166-4EFF-2644-3BD6-7D6EDD9D4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282" y="2503800"/>
            <a:ext cx="2011854" cy="4999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5F0FA25-79E3-6FEF-53D9-94FB309BE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094" y="2520970"/>
            <a:ext cx="2011854" cy="4999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D1538-276F-6D62-16B9-036543585EB1}"/>
              </a:ext>
            </a:extLst>
          </p:cNvPr>
          <p:cNvSpPr txBox="1"/>
          <p:nvPr/>
        </p:nvSpPr>
        <p:spPr>
          <a:xfrm>
            <a:off x="337732" y="2843671"/>
            <a:ext cx="25941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3094,5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   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3061,6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  <a:p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(-)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(+)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+32,9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endParaRPr lang="ru-RU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82E0DB2-3E54-71F0-06EF-16F7CDD5C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298" y="2837791"/>
            <a:ext cx="2427926" cy="129246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3A66A7F-6868-E78E-E88C-D70982C5D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871" y="2843770"/>
            <a:ext cx="2307449" cy="12924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AE0B47D-BD2C-64FD-5BEA-332318AAB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7783" y="2837791"/>
            <a:ext cx="2308492" cy="1292464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xmlns="" id="{D7F59947-99E4-3A15-ECBF-5289B7C3F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755" y="3795843"/>
            <a:ext cx="8001279" cy="3062157"/>
          </a:xfrm>
          <a:prstGeom prst="rect">
            <a:avLst/>
          </a:prstGeom>
          <a:gradFill>
            <a:gsLst>
              <a:gs pos="0">
                <a:srgbClr val="AA2070">
                  <a:lumMod val="60000"/>
                  <a:lumOff val="40000"/>
                </a:srgbClr>
              </a:gs>
              <a:gs pos="74000">
                <a:srgbClr val="224E7F">
                  <a:lumMod val="45000"/>
                  <a:lumOff val="55000"/>
                </a:srgbClr>
              </a:gs>
              <a:gs pos="83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30000"/>
                  <a:lumOff val="70000"/>
                </a:srgbClr>
              </a:gs>
            </a:gsLst>
            <a:lin ang="5400000" scaled="1"/>
          </a:gradFill>
          <a:effectLst>
            <a:softEdge rad="317500"/>
          </a:effectLst>
        </p:spPr>
      </p:pic>
      <p:sp>
        <p:nvSpPr>
          <p:cNvPr id="19" name="Номер слайда 18">
            <a:extLst>
              <a:ext uri="{FF2B5EF4-FFF2-40B4-BE49-F238E27FC236}">
                <a16:creationId xmlns:a16="http://schemas.microsoft.com/office/drawing/2014/main" xmlns="" id="{0CD14061-9438-BA40-AF38-0924D778D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1430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14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AutoShape 30">
            <a:extLst>
              <a:ext uri="{FF2B5EF4-FFF2-40B4-BE49-F238E27FC236}">
                <a16:creationId xmlns:a16="http://schemas.microsoft.com/office/drawing/2014/main" xmlns="" id="{86DFF819-AEC1-7433-A5D1-D809DAAB3B5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88334" y="957694"/>
            <a:ext cx="1703269" cy="1360067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52000">
                <a:srgbClr val="D4B5E3">
                  <a:alpha val="78000"/>
                </a:srgbClr>
              </a:gs>
              <a:gs pos="92000">
                <a:srgbClr val="2614AA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(оценка)</a:t>
            </a:r>
          </a:p>
        </p:txBody>
      </p:sp>
      <p:sp>
        <p:nvSpPr>
          <p:cNvPr id="24" name="AutoShape 66">
            <a:extLst>
              <a:ext uri="{FF2B5EF4-FFF2-40B4-BE49-F238E27FC236}">
                <a16:creationId xmlns:a16="http://schemas.microsoft.com/office/drawing/2014/main" xmlns="" id="{645E2006-2ACE-20E5-954A-816D5BC2CDDD}"/>
              </a:ext>
            </a:extLst>
          </p:cNvPr>
          <p:cNvSpPr>
            <a:spLocks noChangeArrowheads="1"/>
          </p:cNvSpPr>
          <p:nvPr/>
        </p:nvSpPr>
        <p:spPr bwMode="gray">
          <a:xfrm>
            <a:off x="9120387" y="968326"/>
            <a:ext cx="1703269" cy="1360067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77000">
                <a:srgbClr val="6DD9FF">
                  <a:alpha val="37000"/>
                </a:srgbClr>
              </a:gs>
              <a:gs pos="14000">
                <a:srgbClr val="33CCCC">
                  <a:gamma/>
                  <a:shade val="46275"/>
                  <a:invGamma/>
                </a:srgbClr>
              </a:gs>
              <a:gs pos="51000">
                <a:srgbClr val="33CCCC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glow rad="101600">
              <a:srgbClr val="00B050">
                <a:alpha val="40000"/>
              </a:srgbClr>
            </a:glow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(проект)</a:t>
            </a:r>
          </a:p>
        </p:txBody>
      </p:sp>
      <p:sp>
        <p:nvSpPr>
          <p:cNvPr id="25" name="AutoShape 48">
            <a:extLst>
              <a:ext uri="{FF2B5EF4-FFF2-40B4-BE49-F238E27FC236}">
                <a16:creationId xmlns:a16="http://schemas.microsoft.com/office/drawing/2014/main" xmlns="" id="{17C3B747-0CE9-6867-CB00-C82CD8650F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95695" y="998389"/>
            <a:ext cx="1704697" cy="1360067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accent6">
                  <a:lumMod val="50000"/>
                </a:schemeClr>
              </a:gs>
              <a:gs pos="45000">
                <a:srgbClr val="85B9C3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(проект)</a:t>
            </a:r>
          </a:p>
        </p:txBody>
      </p:sp>
      <p:sp>
        <p:nvSpPr>
          <p:cNvPr id="26" name="AutoShape 42">
            <a:extLst>
              <a:ext uri="{FF2B5EF4-FFF2-40B4-BE49-F238E27FC236}">
                <a16:creationId xmlns:a16="http://schemas.microsoft.com/office/drawing/2014/main" xmlns="" id="{50B9E7A0-937E-BBA3-5AA2-0065D1C571B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37149" y="980631"/>
            <a:ext cx="1703269" cy="1360067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22000">
                <a:schemeClr val="accent1">
                  <a:lumMod val="60000"/>
                  <a:lumOff val="40000"/>
                  <a:alpha val="33000"/>
                </a:schemeClr>
              </a:gs>
              <a:gs pos="55000">
                <a:srgbClr val="3366CC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5ECCF3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(проект)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281ED5-8E20-30D4-49BE-3404D8C4389D}"/>
              </a:ext>
            </a:extLst>
          </p:cNvPr>
          <p:cNvSpPr txBox="1"/>
          <p:nvPr/>
        </p:nvSpPr>
        <p:spPr>
          <a:xfrm>
            <a:off x="4623563" y="3026852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3509,9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40A85F-1321-DCAA-A144-027B5B68802E}"/>
              </a:ext>
            </a:extLst>
          </p:cNvPr>
          <p:cNvSpPr txBox="1"/>
          <p:nvPr/>
        </p:nvSpPr>
        <p:spPr>
          <a:xfrm>
            <a:off x="7182685" y="3035885"/>
            <a:ext cx="607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2418,1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49420-7BA8-4313-6122-19320DEB01C7}"/>
              </a:ext>
            </a:extLst>
          </p:cNvPr>
          <p:cNvSpPr txBox="1"/>
          <p:nvPr/>
        </p:nvSpPr>
        <p:spPr>
          <a:xfrm>
            <a:off x="10125776" y="302685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2399,0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CBE2671-3654-7555-35D4-46DA4CDD7307}"/>
              </a:ext>
            </a:extLst>
          </p:cNvPr>
          <p:cNvSpPr txBox="1"/>
          <p:nvPr/>
        </p:nvSpPr>
        <p:spPr>
          <a:xfrm>
            <a:off x="4623563" y="284363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3509,9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C3C4A4D-EE1F-5A4D-1D61-3F9C8C09E872}"/>
              </a:ext>
            </a:extLst>
          </p:cNvPr>
          <p:cNvSpPr txBox="1"/>
          <p:nvPr/>
        </p:nvSpPr>
        <p:spPr>
          <a:xfrm>
            <a:off x="7179354" y="286028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2418,1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9C80003-C3B1-710B-3AA3-E5E7F0F58FCD}"/>
              </a:ext>
            </a:extLst>
          </p:cNvPr>
          <p:cNvSpPr txBox="1"/>
          <p:nvPr/>
        </p:nvSpPr>
        <p:spPr>
          <a:xfrm>
            <a:off x="10120363" y="286028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2399,0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D4EF178-7DF6-8ED6-E7B8-1C3C552ED809}"/>
              </a:ext>
            </a:extLst>
          </p:cNvPr>
          <p:cNvSpPr txBox="1"/>
          <p:nvPr/>
        </p:nvSpPr>
        <p:spPr>
          <a:xfrm>
            <a:off x="4605671" y="3563858"/>
            <a:ext cx="1101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0,0 млн. 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8241C5E-0825-83DE-F838-77C239B1ED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1022" y="3587787"/>
            <a:ext cx="1005927" cy="32921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24475D3-8F2E-AECB-D148-FE1F5A053A8E}"/>
              </a:ext>
            </a:extLst>
          </p:cNvPr>
          <p:cNvSpPr txBox="1"/>
          <p:nvPr/>
        </p:nvSpPr>
        <p:spPr>
          <a:xfrm>
            <a:off x="10176278" y="3567262"/>
            <a:ext cx="1130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0,0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691721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3000">
              <a:srgbClr val="EDE1F3"/>
            </a:gs>
            <a:gs pos="0">
              <a:schemeClr val="accent1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F55CBA-ED44-62C0-4536-51751B99BC23}"/>
              </a:ext>
            </a:extLst>
          </p:cNvPr>
          <p:cNvSpPr txBox="1">
            <a:spLocks/>
          </p:cNvSpPr>
          <p:nvPr/>
        </p:nvSpPr>
        <p:spPr>
          <a:xfrm>
            <a:off x="220416" y="186250"/>
            <a:ext cx="11755273" cy="899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поступления доходов городского бюджета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A78EA8D8-9477-443A-A8DA-EBB5487176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8130945"/>
              </p:ext>
            </p:extLst>
          </p:nvPr>
        </p:nvGraphicFramePr>
        <p:xfrm>
          <a:off x="220416" y="1415747"/>
          <a:ext cx="9470236" cy="5205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A937AF-3688-6B20-A53D-7807107D7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786" y="986668"/>
            <a:ext cx="5541744" cy="224961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DA4124B-AD08-4932-4324-1411FE71B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8880" y="6306625"/>
            <a:ext cx="333270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15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10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2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71BBC8-E273-3BB5-5B2B-76922757AB0D}"/>
              </a:ext>
            </a:extLst>
          </p:cNvPr>
          <p:cNvSpPr txBox="1">
            <a:spLocks/>
          </p:cNvSpPr>
          <p:nvPr/>
        </p:nvSpPr>
        <p:spPr>
          <a:xfrm>
            <a:off x="1229569" y="80473"/>
            <a:ext cx="10558240" cy="734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бюджета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DCBAF12-DD97-F658-2E51-5213884980F5}"/>
              </a:ext>
            </a:extLst>
          </p:cNvPr>
          <p:cNvSpPr/>
          <p:nvPr/>
        </p:nvSpPr>
        <p:spPr>
          <a:xfrm>
            <a:off x="774609" y="813530"/>
            <a:ext cx="7452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prstClr val="black"/>
                </a:solidFill>
                <a:latin typeface="Comic Sans MS" panose="030F0702030302020204" pitchFamily="66" charset="0"/>
                <a:cs typeface="Calibri"/>
              </a:rPr>
              <a:t>Налоговые доходы </a:t>
            </a:r>
            <a:r>
              <a:rPr lang="ru-RU" sz="1200" dirty="0">
                <a:solidFill>
                  <a:prstClr val="black">
                    <a:lumMod val="50000"/>
                  </a:prstClr>
                </a:solidFill>
                <a:latin typeface="Comic Sans MS" panose="030F0702030302020204" pitchFamily="66" charset="0"/>
                <a:cs typeface="Calibri"/>
              </a:rPr>
              <a:t>- обязательные безвозмездные и безвозвратные платежи физических и юридических лиц, поступающие в бюджеты.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F4F0419D-3C65-3CD7-8E52-C3A05C2C2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373635"/>
              </p:ext>
            </p:extLst>
          </p:nvPr>
        </p:nvGraphicFramePr>
        <p:xfrm>
          <a:off x="774609" y="1496458"/>
          <a:ext cx="7799121" cy="2471093"/>
        </p:xfrm>
        <a:graphic>
          <a:graphicData uri="http://schemas.openxmlformats.org/drawingml/2006/table">
            <a:tbl>
              <a:tblPr firstRow="1" bandRow="1"/>
              <a:tblGrid>
                <a:gridCol w="31415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629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83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6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942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8626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62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доходы, из них: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946,7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989,2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1034,8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1082,9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770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доходы физических лиц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546,9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563,9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594,4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626,0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55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295,2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310,1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321,7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333,9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8782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84,4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683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20,2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844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405E31A6-525A-EA33-30EC-62893152A3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8978252"/>
              </p:ext>
            </p:extLst>
          </p:nvPr>
        </p:nvGraphicFramePr>
        <p:xfrm>
          <a:off x="406400" y="4149680"/>
          <a:ext cx="710184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2B3439A-6C85-2BCA-857F-B374E3A02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479" b="99252" l="10000" r="90000">
                        <a14:foregroundMark x1="51017" y1="58354" x2="51017" y2="58354"/>
                        <a14:foregroundMark x1="51186" y1="64589" x2="51186" y2="64589"/>
                        <a14:foregroundMark x1="51017" y1="71322" x2="51017" y2="72319"/>
                        <a14:foregroundMark x1="47627" y1="86284" x2="47627" y2="86284"/>
                        <a14:foregroundMark x1="56780" y1="86534" x2="56780" y2="86534"/>
                        <a14:foregroundMark x1="47458" y1="94763" x2="47458" y2="94763"/>
                        <a14:foregroundMark x1="55932" y1="99252" x2="55932" y2="99252"/>
                        <a14:foregroundMark x1="53051" y1="69327" x2="53051" y2="69327"/>
                        <a14:foregroundMark x1="50000" y1="52618" x2="50000" y2="51870"/>
                        <a14:foregroundMark x1="33898" y1="34165" x2="33898" y2="34165"/>
                        <a14:foregroundMark x1="33729" y1="30175" x2="33729" y2="30175"/>
                        <a14:foregroundMark x1="32712" y1="25187" x2="32712" y2="25187"/>
                        <a14:foregroundMark x1="23898" y1="23691" x2="23898" y2="23691"/>
                        <a14:foregroundMark x1="47288" y1="8479" x2="47288" y2="8479"/>
                        <a14:foregroundMark x1="49831" y1="60848" x2="49831" y2="60848"/>
                        <a14:foregroundMark x1="50678" y1="47382" x2="50678" y2="47382"/>
                        <a14:foregroundMark x1="52542" y1="67581" x2="52542" y2="67581"/>
                        <a14:backgroundMark x1="25085" y1="25187" x2="25085" y2="25187"/>
                        <a14:backgroundMark x1="23051" y1="23192" x2="23051" y2="23192"/>
                        <a14:backgroundMark x1="23390" y1="24190" x2="23390" y2="24190"/>
                        <a14:backgroundMark x1="23559" y1="23691" x2="23559" y2="23691"/>
                        <a14:backgroundMark x1="24068" y1="24190" x2="24068" y2="23691"/>
                        <a14:backgroundMark x1="23898" y1="23940" x2="23898" y2="239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4865" y="2978752"/>
            <a:ext cx="5496231" cy="3671089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F6F4A8A-C132-37B7-CF84-F1BCB5EA3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9903" y="6467279"/>
            <a:ext cx="274320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16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935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47A75E-11F3-71D9-BB1F-155C217AE62F}"/>
              </a:ext>
            </a:extLst>
          </p:cNvPr>
          <p:cNvSpPr txBox="1">
            <a:spLocks/>
          </p:cNvSpPr>
          <p:nvPr/>
        </p:nvSpPr>
        <p:spPr>
          <a:xfrm>
            <a:off x="883921" y="264341"/>
            <a:ext cx="8450068" cy="680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бюджета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225FF83-7824-95C4-44B2-B4D4EFB89F0C}"/>
              </a:ext>
            </a:extLst>
          </p:cNvPr>
          <p:cNvSpPr/>
          <p:nvPr/>
        </p:nvSpPr>
        <p:spPr>
          <a:xfrm>
            <a:off x="203285" y="1221285"/>
            <a:ext cx="673206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prstClr val="black"/>
                </a:solidFill>
                <a:latin typeface="Comic Sans MS" panose="030F0702030302020204" pitchFamily="66" charset="0"/>
                <a:cs typeface="Calibri"/>
              </a:rPr>
              <a:t>Неналоговые доходы</a:t>
            </a:r>
            <a:r>
              <a:rPr lang="ru-RU" sz="1100" dirty="0">
                <a:solidFill>
                  <a:prstClr val="black"/>
                </a:solidFill>
                <a:latin typeface="Comic Sans MS" panose="030F0702030302020204" pitchFamily="66" charset="0"/>
                <a:cs typeface="Calibri"/>
              </a:rPr>
              <a:t> </a:t>
            </a:r>
            <a:r>
              <a:rPr lang="ru-RU" sz="1100" dirty="0">
                <a:solidFill>
                  <a:prstClr val="black">
                    <a:lumMod val="50000"/>
                  </a:prstClr>
                </a:solidFill>
                <a:latin typeface="Comic Sans MS" panose="030F0702030302020204" pitchFamily="66" charset="0"/>
                <a:cs typeface="Calibri"/>
              </a:rPr>
              <a:t>- это поступления, генерируемые общественным (государственным или муниципальным) имуществом, поступления по операциям от прямого предоставления государством различных услуг и продажи товаров, а также платежи штрафного характера.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7E335FF2-10E5-1406-F55A-4236E9FF3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03058"/>
              </p:ext>
            </p:extLst>
          </p:nvPr>
        </p:nvGraphicFramePr>
        <p:xfrm>
          <a:off x="203284" y="2213977"/>
          <a:ext cx="7908329" cy="4379681"/>
        </p:xfrm>
        <a:graphic>
          <a:graphicData uri="http://schemas.openxmlformats.org/drawingml/2006/table">
            <a:tbl>
              <a:tblPr firstRow="1" bandRow="1"/>
              <a:tblGrid>
                <a:gridCol w="31069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63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3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63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6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910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1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1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(оценка)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95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  <a:r>
                        <a:rPr lang="ru-RU" sz="1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доходы, из них: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339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</a:t>
                      </a:r>
                      <a:r>
                        <a:rPr lang="ru-RU" sz="1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собственности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68,2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72,1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68,6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124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910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910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124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</a:t>
                      </a:r>
                      <a:r>
                        <a:rPr lang="ru-RU" sz="1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затрат государства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953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 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E808013A-B868-E60B-B4AF-C4BADBD894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30257"/>
              </p:ext>
            </p:extLst>
          </p:nvPr>
        </p:nvGraphicFramePr>
        <p:xfrm>
          <a:off x="4033520" y="689892"/>
          <a:ext cx="8073182" cy="598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51A5A5-AC88-0AA3-F925-858BAAE12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8972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76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0938CC-C097-7151-2BD6-7B375B55812F}"/>
              </a:ext>
            </a:extLst>
          </p:cNvPr>
          <p:cNvSpPr txBox="1">
            <a:spLocks/>
          </p:cNvSpPr>
          <p:nvPr/>
        </p:nvSpPr>
        <p:spPr>
          <a:xfrm>
            <a:off x="176982" y="35624"/>
            <a:ext cx="11460060" cy="816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49871C13-C839-CB71-A54B-D4235E504E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9352664"/>
              </p:ext>
            </p:extLst>
          </p:nvPr>
        </p:nvGraphicFramePr>
        <p:xfrm>
          <a:off x="176981" y="773303"/>
          <a:ext cx="6019051" cy="2319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A790CC1D-A9BF-1F2B-C2EA-E4176DE68B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0328175"/>
              </p:ext>
            </p:extLst>
          </p:nvPr>
        </p:nvGraphicFramePr>
        <p:xfrm>
          <a:off x="176981" y="3214877"/>
          <a:ext cx="5820695" cy="3506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8DC5F5D5-6FDB-287A-F835-B140E9057C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76286"/>
              </p:ext>
            </p:extLst>
          </p:nvPr>
        </p:nvGraphicFramePr>
        <p:xfrm>
          <a:off x="5801360" y="1961494"/>
          <a:ext cx="6390640" cy="467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xmlns="" id="{F71D8B31-FB43-2770-1EDA-9D3BFBF257C8}"/>
              </a:ext>
            </a:extLst>
          </p:cNvPr>
          <p:cNvSpPr/>
          <p:nvPr/>
        </p:nvSpPr>
        <p:spPr>
          <a:xfrm>
            <a:off x="7430411" y="147121"/>
            <a:ext cx="1362468" cy="729878"/>
          </a:xfrm>
          <a:prstGeom prst="wedgeEllipseCallou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88BA2C-DB35-1A6B-AB7D-2859864B7A2D}"/>
              </a:ext>
            </a:extLst>
          </p:cNvPr>
          <p:cNvSpPr txBox="1"/>
          <p:nvPr/>
        </p:nvSpPr>
        <p:spPr>
          <a:xfrm>
            <a:off x="7360573" y="365125"/>
            <a:ext cx="15021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prstClr val="black"/>
                </a:solidFill>
                <a:latin typeface="Segoe Print" panose="02000600000000000000" pitchFamily="2" charset="0"/>
                <a:cs typeface="Calibri"/>
              </a:rPr>
              <a:t>А почему их так называют?</a:t>
            </a: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xmlns="" id="{171F4F41-022A-8A13-4679-7E7280350EA1}"/>
              </a:ext>
            </a:extLst>
          </p:cNvPr>
          <p:cNvSpPr/>
          <p:nvPr/>
        </p:nvSpPr>
        <p:spPr>
          <a:xfrm flipH="1">
            <a:off x="10079626" y="127774"/>
            <a:ext cx="1362468" cy="752229"/>
          </a:xfrm>
          <a:prstGeom prst="wedgeEllipseCallou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6A41B4C-2DD7-F134-C172-80CDCEF296C5}"/>
              </a:ext>
            </a:extLst>
          </p:cNvPr>
          <p:cNvSpPr txBox="1"/>
          <p:nvPr/>
        </p:nvSpPr>
        <p:spPr>
          <a:xfrm>
            <a:off x="10009788" y="218186"/>
            <a:ext cx="1502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Segoe Print" panose="02000600000000000000" pitchFamily="2" charset="0"/>
                <a:cs typeface="Calibri"/>
              </a:rPr>
              <a:t>Потому что они поступают в бюджет БЕЗ-ВОЗ-МЕЗД-НО!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236FAA8-E006-A99B-C175-CC256C821F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67" b="95067" l="3266" r="92379">
                        <a14:foregroundMark x1="8554" y1="34800" x2="8554" y2="34800"/>
                        <a14:foregroundMark x1="32504" y1="58533" x2="32504" y2="58533"/>
                        <a14:foregroundMark x1="79160" y1="53333" x2="79160" y2="53333"/>
                        <a14:foregroundMark x1="47278" y1="84933" x2="47278" y2="84933"/>
                        <a14:foregroundMark x1="25505" y1="87467" x2="25505" y2="87467"/>
                        <a14:foregroundMark x1="30949" y1="91467" x2="31415" y2="91600"/>
                        <a14:foregroundMark x1="46812" y1="88933" x2="46812" y2="88933"/>
                        <a14:foregroundMark x1="30327" y1="95067" x2="30327" y2="95067"/>
                        <a14:foregroundMark x1="3421" y1="40000" x2="3421" y2="40000"/>
                        <a14:foregroundMark x1="27372" y1="5067" x2="27372" y2="5067"/>
                        <a14:foregroundMark x1="52411" y1="21200" x2="52411" y2="21200"/>
                        <a14:foregroundMark x1="50855" y1="23600" x2="50855" y2="23600"/>
                        <a14:foregroundMark x1="50233" y1="25200" x2="50389" y2="24400"/>
                        <a14:foregroundMark x1="51011" y1="19467" x2="51011" y2="19467"/>
                        <a14:foregroundMark x1="51788" y1="21600" x2="51788" y2="21600"/>
                        <a14:foregroundMark x1="63608" y1="20000" x2="63608" y2="20000"/>
                        <a14:foregroundMark x1="92379" y1="52267" x2="92379" y2="52267"/>
                        <a14:foregroundMark x1="52877" y1="21867" x2="52877" y2="21867"/>
                        <a14:foregroundMark x1="49922" y1="23600" x2="49922" y2="23600"/>
                        <a14:foregroundMark x1="49300" y1="20800" x2="49300" y2="20800"/>
                        <a14:backgroundMark x1="35614" y1="84800" x2="35614" y2="84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12414" y="954076"/>
            <a:ext cx="1179976" cy="10765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2790426-C76B-074B-2D02-E0875ADB5F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25" b="96563" l="6154" r="93077">
                        <a14:foregroundMark x1="28846" y1="7500" x2="28846" y2="7500"/>
                        <a14:foregroundMark x1="33462" y1="5625" x2="33462" y2="5625"/>
                        <a14:foregroundMark x1="93077" y1="78125" x2="93077" y2="78125"/>
                        <a14:foregroundMark x1="57692" y1="92188" x2="57692" y2="92188"/>
                        <a14:foregroundMark x1="54615" y1="94375" x2="54615" y2="94375"/>
                        <a14:foregroundMark x1="38462" y1="96563" x2="38462" y2="96563"/>
                        <a14:foregroundMark x1="6923" y1="68750" x2="6923" y2="68750"/>
                        <a14:foregroundMark x1="6154" y1="79375" x2="6154" y2="793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73131" y="979015"/>
            <a:ext cx="1973895" cy="102897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5CB8042-28B7-EBD2-A014-959B8AB36F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000" b="95600" l="9200" r="90400">
                        <a14:foregroundMark x1="62400" y1="8000" x2="62400" y2="8000"/>
                        <a14:foregroundMark x1="90400" y1="28800" x2="90400" y2="28800"/>
                        <a14:foregroundMark x1="85200" y1="37200" x2="85200" y2="37200"/>
                        <a14:foregroundMark x1="9200" y1="49200" x2="9200" y2="49200"/>
                        <a14:foregroundMark x1="36800" y1="87600" x2="36800" y2="87600"/>
                        <a14:foregroundMark x1="76000" y1="95600" x2="76000" y2="956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7768" y="851686"/>
            <a:ext cx="1362468" cy="1229512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24F63EEA-C8E1-C524-F565-8EC9C4540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8880" y="6457251"/>
            <a:ext cx="348399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18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814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634A923-365D-5E9B-AB8A-FB4AB8A26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19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6377EE3-9E19-9961-A204-E6F208CC7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D590E7A-F53B-4323-A9D2-9D08DFFA447F}"/>
              </a:ext>
            </a:extLst>
          </p:cNvPr>
          <p:cNvSpPr txBox="1"/>
          <p:nvPr/>
        </p:nvSpPr>
        <p:spPr>
          <a:xfrm>
            <a:off x="1307689" y="954206"/>
            <a:ext cx="10046111" cy="1569660"/>
          </a:xfrm>
          <a:prstGeom prst="rect">
            <a:avLst/>
          </a:prstGeom>
          <a:gradFill>
            <a:gsLst>
              <a:gs pos="71000">
                <a:srgbClr val="EDE1F3"/>
              </a:gs>
              <a:gs pos="100000">
                <a:srgbClr val="EDE1F3"/>
              </a:gs>
            </a:gsLst>
            <a:lin ang="5400000" scaled="1"/>
          </a:gra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u="sng" dirty="0">
                <a:solidFill>
                  <a:srgbClr val="552579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Социально ориентированный </a:t>
            </a:r>
          </a:p>
          <a:p>
            <a:pPr algn="ctr"/>
            <a:r>
              <a:rPr lang="ru-RU" sz="4800" b="1" i="1" u="sng" dirty="0">
                <a:solidFill>
                  <a:srgbClr val="552579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0B68FFC-7680-2466-FFF2-94E73633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7" b="89791" l="9348" r="92174">
                        <a14:foregroundMark x1="9348" y1="70998" x2="9348" y2="70998"/>
                        <a14:foregroundMark x1="11087" y1="75174" x2="11087" y2="75174"/>
                        <a14:foregroundMark x1="89565" y1="70998" x2="89565" y2="70998"/>
                        <a14:foregroundMark x1="92174" y1="77842" x2="92174" y2="77842"/>
                        <a14:foregroundMark x1="35072" y1="43619" x2="35072" y2="43619"/>
                        <a14:foregroundMark x1="27174" y1="43271" x2="27174" y2="43271"/>
                        <a14:foregroundMark x1="23551" y1="45012" x2="23551" y2="45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1611216"/>
            <a:ext cx="10190479" cy="511025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118754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87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43F7C1-B619-266F-3FAD-45A921BA9F2C}"/>
              </a:ext>
            </a:extLst>
          </p:cNvPr>
          <p:cNvSpPr txBox="1">
            <a:spLocks/>
          </p:cNvSpPr>
          <p:nvPr/>
        </p:nvSpPr>
        <p:spPr>
          <a:xfrm>
            <a:off x="4978445" y="776353"/>
            <a:ext cx="6670629" cy="132588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b="1" kern="1200" cap="all" baseline="0">
                <a:solidFill>
                  <a:schemeClr val="accent1"/>
                </a:solidFill>
                <a:latin typeface="+mj-cs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>
                <a:ln>
                  <a:noFill/>
                </a:ln>
                <a:solidFill>
                  <a:srgbClr val="582156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        </a:t>
            </a:r>
            <a:r>
              <a:rPr kumimoji="0" lang="ru-RU" sz="4200" b="1" i="1" u="sng" strike="noStrike" kern="1200" cap="all" spc="0" normalizeH="0" baseline="0" noProof="0" dirty="0">
                <a:ln>
                  <a:noFill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grpSp>
        <p:nvGrpSpPr>
          <p:cNvPr id="3" name="Group 92">
            <a:extLst>
              <a:ext uri="{FF2B5EF4-FFF2-40B4-BE49-F238E27FC236}">
                <a16:creationId xmlns:a16="http://schemas.microsoft.com/office/drawing/2014/main" xmlns="" id="{1DEBD649-03BD-DA7D-1EDB-BF58D81950C3}"/>
              </a:ext>
            </a:extLst>
          </p:cNvPr>
          <p:cNvGrpSpPr>
            <a:grpSpLocks/>
          </p:cNvGrpSpPr>
          <p:nvPr/>
        </p:nvGrpSpPr>
        <p:grpSpPr bwMode="auto">
          <a:xfrm>
            <a:off x="4692783" y="1883654"/>
            <a:ext cx="6730675" cy="615638"/>
            <a:chOff x="1245" y="1291"/>
            <a:chExt cx="3217" cy="339"/>
          </a:xfrm>
        </p:grpSpPr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xmlns="" id="{53A9683E-B936-744B-4FD4-208B489A3B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5" name="Text Box 4">
              <a:extLst>
                <a:ext uri="{FF2B5EF4-FFF2-40B4-BE49-F238E27FC236}">
                  <a16:creationId xmlns:a16="http://schemas.microsoft.com/office/drawing/2014/main" xmlns="" id="{1E33EDA7-BCD1-BE15-F129-10849D5D61B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23" y="1325"/>
              <a:ext cx="2849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Основные понятия……………………..........................</a:t>
              </a:r>
              <a:r>
                <a:rPr lang="en-US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....</a:t>
              </a: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.3</a:t>
              </a:r>
              <a:endParaRPr lang="en-US" sz="2000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grpSp>
          <p:nvGrpSpPr>
            <p:cNvPr id="6" name="Group 55">
              <a:extLst>
                <a:ext uri="{FF2B5EF4-FFF2-40B4-BE49-F238E27FC236}">
                  <a16:creationId xmlns:a16="http://schemas.microsoft.com/office/drawing/2014/main" xmlns="" id="{F7F914AD-E2A2-6BAF-1250-94EF1F8081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5" y="1291"/>
              <a:ext cx="290" cy="331"/>
              <a:chOff x="1391" y="1243"/>
              <a:chExt cx="290" cy="331"/>
            </a:xfrm>
          </p:grpSpPr>
          <p:grpSp>
            <p:nvGrpSpPr>
              <p:cNvPr id="7" name="Group 56">
                <a:extLst>
                  <a:ext uri="{FF2B5EF4-FFF2-40B4-BE49-F238E27FC236}">
                    <a16:creationId xmlns:a16="http://schemas.microsoft.com/office/drawing/2014/main" xmlns="" id="{2BAA1965-5BD3-DF4F-39FE-87A870A0DE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9" name="Picture 57" descr="Picture2">
                  <a:extLst>
                    <a:ext uri="{FF2B5EF4-FFF2-40B4-BE49-F238E27FC236}">
                      <a16:creationId xmlns:a16="http://schemas.microsoft.com/office/drawing/2014/main" xmlns="" id="{C8787B7D-C608-5EFE-6D93-686252983DB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0" name="Oval 58">
                  <a:extLst>
                    <a:ext uri="{FF2B5EF4-FFF2-40B4-BE49-F238E27FC236}">
                      <a16:creationId xmlns:a16="http://schemas.microsoft.com/office/drawing/2014/main" xmlns="" id="{4095B2A7-A7CC-E4E3-12E0-14AD3F2AF6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  <a:cs typeface="Calibri"/>
                  </a:endParaRPr>
                </a:p>
              </p:txBody>
            </p:sp>
            <p:sp>
              <p:nvSpPr>
                <p:cNvPr id="11" name="Oval 59">
                  <a:extLst>
                    <a:ext uri="{FF2B5EF4-FFF2-40B4-BE49-F238E27FC236}">
                      <a16:creationId xmlns:a16="http://schemas.microsoft.com/office/drawing/2014/main" xmlns="" id="{F0D74AF1-18C3-031A-F751-3D3743321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  <a:cs typeface="Calibri"/>
                  </a:endParaRPr>
                </a:p>
              </p:txBody>
            </p:sp>
            <p:pic>
              <p:nvPicPr>
                <p:cNvPr id="12" name="Picture 60" descr="Picture1">
                  <a:extLst>
                    <a:ext uri="{FF2B5EF4-FFF2-40B4-BE49-F238E27FC236}">
                      <a16:creationId xmlns:a16="http://schemas.microsoft.com/office/drawing/2014/main" xmlns="" id="{100A3014-162C-0BED-722F-54508E89520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" name="Text Box 61">
                <a:extLst>
                  <a:ext uri="{FF2B5EF4-FFF2-40B4-BE49-F238E27FC236}">
                    <a16:creationId xmlns:a16="http://schemas.microsoft.com/office/drawing/2014/main" xmlns="" id="{1A47D317-B5BE-AA34-6D3C-05B5CCFDA505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91" y="1243"/>
                <a:ext cx="270" cy="293"/>
              </a:xfrm>
              <a:prstGeom prst="bevel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kern="0" dirty="0">
                    <a:solidFill>
                      <a:srgbClr val="FFFFFF"/>
                    </a:solidFill>
                    <a:cs typeface="Calibri"/>
                  </a:rPr>
                  <a:t>  </a:t>
                </a:r>
                <a:r>
                  <a:rPr lang="en-US" sz="2000" b="1" kern="0" dirty="0">
                    <a:solidFill>
                      <a:srgbClr val="FFFFFF"/>
                    </a:solidFill>
                    <a:cs typeface="Calibri"/>
                  </a:rPr>
                  <a:t>1</a:t>
                </a:r>
              </a:p>
            </p:txBody>
          </p:sp>
        </p:grpSp>
      </p:grpSp>
      <p:grpSp>
        <p:nvGrpSpPr>
          <p:cNvPr id="13" name="Group 93">
            <a:extLst>
              <a:ext uri="{FF2B5EF4-FFF2-40B4-BE49-F238E27FC236}">
                <a16:creationId xmlns:a16="http://schemas.microsoft.com/office/drawing/2014/main" xmlns="" id="{8DDAD021-007C-BAFD-A0E4-48AE96A2EB39}"/>
              </a:ext>
            </a:extLst>
          </p:cNvPr>
          <p:cNvGrpSpPr>
            <a:grpSpLocks/>
          </p:cNvGrpSpPr>
          <p:nvPr/>
        </p:nvGrpSpPr>
        <p:grpSpPr bwMode="auto">
          <a:xfrm>
            <a:off x="4698936" y="2755844"/>
            <a:ext cx="6737190" cy="613435"/>
            <a:chOff x="1268" y="1776"/>
            <a:chExt cx="3194" cy="346"/>
          </a:xfrm>
        </p:grpSpPr>
        <p:sp>
          <p:nvSpPr>
            <p:cNvPr id="14" name="AutoShape 13">
              <a:extLst>
                <a:ext uri="{FF2B5EF4-FFF2-40B4-BE49-F238E27FC236}">
                  <a16:creationId xmlns:a16="http://schemas.microsoft.com/office/drawing/2014/main" xmlns="" id="{738914CB-1D09-6D74-7E5A-BDC948BFD7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sp>
          <p:nvSpPr>
            <p:cNvPr id="15" name="Text Box 21">
              <a:extLst>
                <a:ext uri="{FF2B5EF4-FFF2-40B4-BE49-F238E27FC236}">
                  <a16:creationId xmlns:a16="http://schemas.microsoft.com/office/drawing/2014/main" xmlns="" id="{5B42A2DA-BD5C-AFE7-2FF9-BACD5608ECF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25" y="1824"/>
              <a:ext cx="2847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Обеспечение бюджетной устойчивости………...........</a:t>
              </a:r>
              <a:r>
                <a:rPr lang="en-US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....</a:t>
              </a: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9</a:t>
              </a:r>
              <a:endParaRPr lang="en-US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grpSp>
          <p:nvGrpSpPr>
            <p:cNvPr id="16" name="Group 62">
              <a:extLst>
                <a:ext uri="{FF2B5EF4-FFF2-40B4-BE49-F238E27FC236}">
                  <a16:creationId xmlns:a16="http://schemas.microsoft.com/office/drawing/2014/main" xmlns="" id="{24811D64-5222-BC79-011B-64B98F1469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7" name="Group 63">
                <a:extLst>
                  <a:ext uri="{FF2B5EF4-FFF2-40B4-BE49-F238E27FC236}">
                    <a16:creationId xmlns:a16="http://schemas.microsoft.com/office/drawing/2014/main" xmlns="" id="{5B8D1DA4-FF00-2C8B-F6F2-89857098B3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19" name="Picture 64" descr="Picture2">
                  <a:extLst>
                    <a:ext uri="{FF2B5EF4-FFF2-40B4-BE49-F238E27FC236}">
                      <a16:creationId xmlns:a16="http://schemas.microsoft.com/office/drawing/2014/main" xmlns="" id="{F75012CD-E8AC-53D3-E9C4-7698CCB51CD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Oval 65">
                  <a:extLst>
                    <a:ext uri="{FF2B5EF4-FFF2-40B4-BE49-F238E27FC236}">
                      <a16:creationId xmlns:a16="http://schemas.microsoft.com/office/drawing/2014/main" xmlns="" id="{BC1DF75B-D913-60ED-3CE6-B09FDF16D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sp>
              <p:nvSpPr>
                <p:cNvPr id="21" name="Oval 66">
                  <a:extLst>
                    <a:ext uri="{FF2B5EF4-FFF2-40B4-BE49-F238E27FC236}">
                      <a16:creationId xmlns:a16="http://schemas.microsoft.com/office/drawing/2014/main" xmlns="" id="{44EC3F15-0B86-E8E2-C24F-459C44013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pic>
              <p:nvPicPr>
                <p:cNvPr id="22" name="Picture 67" descr="Picture1">
                  <a:extLst>
                    <a:ext uri="{FF2B5EF4-FFF2-40B4-BE49-F238E27FC236}">
                      <a16:creationId xmlns:a16="http://schemas.microsoft.com/office/drawing/2014/main" xmlns="" id="{47BF5CDA-12AE-7C9C-37A1-BEA26A45231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8" name="Text Box 68">
                <a:extLst>
                  <a:ext uri="{FF2B5EF4-FFF2-40B4-BE49-F238E27FC236}">
                    <a16:creationId xmlns:a16="http://schemas.microsoft.com/office/drawing/2014/main" xmlns="" id="{149BAACD-ED7E-08FE-C1B4-F56E01D7A493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82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 </a:t>
                </a:r>
                <a:r>
                  <a:rPr lang="en-US" sz="2000" b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2</a:t>
                </a:r>
              </a:p>
            </p:txBody>
          </p:sp>
        </p:grpSp>
      </p:grpSp>
      <p:grpSp>
        <p:nvGrpSpPr>
          <p:cNvPr id="23" name="Group 94">
            <a:extLst>
              <a:ext uri="{FF2B5EF4-FFF2-40B4-BE49-F238E27FC236}">
                <a16:creationId xmlns:a16="http://schemas.microsoft.com/office/drawing/2014/main" xmlns="" id="{88ACD18D-DD42-992E-8D6F-F1327CBA1310}"/>
              </a:ext>
            </a:extLst>
          </p:cNvPr>
          <p:cNvGrpSpPr>
            <a:grpSpLocks/>
          </p:cNvGrpSpPr>
          <p:nvPr/>
        </p:nvGrpSpPr>
        <p:grpSpPr bwMode="auto">
          <a:xfrm>
            <a:off x="4698936" y="3539511"/>
            <a:ext cx="6737190" cy="657367"/>
            <a:chOff x="1270" y="2247"/>
            <a:chExt cx="3192" cy="345"/>
          </a:xfrm>
        </p:grpSpPr>
        <p:sp>
          <p:nvSpPr>
            <p:cNvPr id="24" name="AutoShape 23">
              <a:extLst>
                <a:ext uri="{FF2B5EF4-FFF2-40B4-BE49-F238E27FC236}">
                  <a16:creationId xmlns:a16="http://schemas.microsoft.com/office/drawing/2014/main" xmlns="" id="{297DA81E-B141-FF9A-DF33-C20CC30C191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i="1" kern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sp>
          <p:nvSpPr>
            <p:cNvPr id="25" name="Text Box 31">
              <a:extLst>
                <a:ext uri="{FF2B5EF4-FFF2-40B4-BE49-F238E27FC236}">
                  <a16:creationId xmlns:a16="http://schemas.microsoft.com/office/drawing/2014/main" xmlns="" id="{21E66559-28B6-C624-3A93-07D406E0F71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29" y="2291"/>
              <a:ext cx="2933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Социально ориентированный бюджет…………........</a:t>
              </a:r>
              <a:r>
                <a:rPr lang="en-US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....</a:t>
              </a: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.19</a:t>
              </a:r>
              <a:endParaRPr lang="en-US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grpSp>
          <p:nvGrpSpPr>
            <p:cNvPr id="26" name="Group 69">
              <a:extLst>
                <a:ext uri="{FF2B5EF4-FFF2-40B4-BE49-F238E27FC236}">
                  <a16:creationId xmlns:a16="http://schemas.microsoft.com/office/drawing/2014/main" xmlns="" id="{043C5502-38FF-9CF1-B7F0-6F0CE61120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7" name="Text Box 70">
                <a:extLst>
                  <a:ext uri="{FF2B5EF4-FFF2-40B4-BE49-F238E27FC236}">
                    <a16:creationId xmlns:a16="http://schemas.microsoft.com/office/drawing/2014/main" xmlns="" id="{952E6ACA-3C8C-9F98-514A-E68E9E86CBC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5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i="1" kern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3</a:t>
                </a:r>
              </a:p>
            </p:txBody>
          </p:sp>
          <p:grpSp>
            <p:nvGrpSpPr>
              <p:cNvPr id="28" name="Group 71">
                <a:extLst>
                  <a:ext uri="{FF2B5EF4-FFF2-40B4-BE49-F238E27FC236}">
                    <a16:creationId xmlns:a16="http://schemas.microsoft.com/office/drawing/2014/main" xmlns="" id="{01E5660F-512D-C467-2E9B-C13FCDD6C6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0" name="Picture 72" descr="Picture2">
                  <a:extLst>
                    <a:ext uri="{FF2B5EF4-FFF2-40B4-BE49-F238E27FC236}">
                      <a16:creationId xmlns:a16="http://schemas.microsoft.com/office/drawing/2014/main" xmlns="" id="{E2642A51-044A-0B52-E941-E52D5D7DF2D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" name="Oval 73">
                  <a:extLst>
                    <a:ext uri="{FF2B5EF4-FFF2-40B4-BE49-F238E27FC236}">
                      <a16:creationId xmlns:a16="http://schemas.microsoft.com/office/drawing/2014/main" xmlns="" id="{F57EDC25-ED72-01F0-4079-CA27027B5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sp>
              <p:nvSpPr>
                <p:cNvPr id="32" name="Oval 74">
                  <a:extLst>
                    <a:ext uri="{FF2B5EF4-FFF2-40B4-BE49-F238E27FC236}">
                      <a16:creationId xmlns:a16="http://schemas.microsoft.com/office/drawing/2014/main" xmlns="" id="{FF38FF2E-14D5-BB04-1B17-0EF1327DC7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pic>
              <p:nvPicPr>
                <p:cNvPr id="33" name="Picture 75" descr="Picture1">
                  <a:extLst>
                    <a:ext uri="{FF2B5EF4-FFF2-40B4-BE49-F238E27FC236}">
                      <a16:creationId xmlns:a16="http://schemas.microsoft.com/office/drawing/2014/main" xmlns="" id="{73B6AAD4-4347-2439-934D-1D61338B50C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9" name="Text Box 76">
                <a:extLst>
                  <a:ext uri="{FF2B5EF4-FFF2-40B4-BE49-F238E27FC236}">
                    <a16:creationId xmlns:a16="http://schemas.microsoft.com/office/drawing/2014/main" xmlns="" id="{30BC676C-D95D-9C15-9CD2-585268B0508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82" cy="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i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 </a:t>
                </a:r>
                <a:r>
                  <a:rPr lang="en-US" sz="2000" b="1" i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3</a:t>
                </a:r>
              </a:p>
            </p:txBody>
          </p:sp>
        </p:grpSp>
      </p:grpSp>
      <p:grpSp>
        <p:nvGrpSpPr>
          <p:cNvPr id="34" name="Group 94">
            <a:extLst>
              <a:ext uri="{FF2B5EF4-FFF2-40B4-BE49-F238E27FC236}">
                <a16:creationId xmlns:a16="http://schemas.microsoft.com/office/drawing/2014/main" xmlns="" id="{78990041-A1D1-23F8-9E4F-37B2B90DA038}"/>
              </a:ext>
            </a:extLst>
          </p:cNvPr>
          <p:cNvGrpSpPr>
            <a:grpSpLocks/>
          </p:cNvGrpSpPr>
          <p:nvPr/>
        </p:nvGrpSpPr>
        <p:grpSpPr bwMode="auto">
          <a:xfrm>
            <a:off x="4715422" y="4271617"/>
            <a:ext cx="7034126" cy="770239"/>
            <a:chOff x="1270" y="2235"/>
            <a:chExt cx="3344" cy="357"/>
          </a:xfrm>
        </p:grpSpPr>
        <p:sp>
          <p:nvSpPr>
            <p:cNvPr id="35" name="AutoShape 23">
              <a:extLst>
                <a:ext uri="{FF2B5EF4-FFF2-40B4-BE49-F238E27FC236}">
                  <a16:creationId xmlns:a16="http://schemas.microsoft.com/office/drawing/2014/main" xmlns="" id="{E8F8889D-E679-5862-AC71-691F2DCDF2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5" y="2235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i="1" kern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sp>
          <p:nvSpPr>
            <p:cNvPr id="36" name="Text Box 31">
              <a:extLst>
                <a:ext uri="{FF2B5EF4-FFF2-40B4-BE49-F238E27FC236}">
                  <a16:creationId xmlns:a16="http://schemas.microsoft.com/office/drawing/2014/main" xmlns="" id="{5453CC53-FDD5-5069-E0DB-73F0A882F62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55" y="2291"/>
              <a:ext cx="3059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Стимулирование экономического развития города........................................................…………......</a:t>
              </a:r>
              <a:r>
                <a:rPr lang="en-US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....</a:t>
              </a: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35</a:t>
              </a:r>
              <a:endParaRPr lang="en-US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grpSp>
          <p:nvGrpSpPr>
            <p:cNvPr id="37" name="Group 69">
              <a:extLst>
                <a:ext uri="{FF2B5EF4-FFF2-40B4-BE49-F238E27FC236}">
                  <a16:creationId xmlns:a16="http://schemas.microsoft.com/office/drawing/2014/main" xmlns="" id="{96784960-FBEF-1455-E0EF-061F1811F5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38" name="Text Box 70">
                <a:extLst>
                  <a:ext uri="{FF2B5EF4-FFF2-40B4-BE49-F238E27FC236}">
                    <a16:creationId xmlns:a16="http://schemas.microsoft.com/office/drawing/2014/main" xmlns="" id="{632E1BF9-5D3F-8C89-979C-F51529CD4D18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5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i="1" kern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3</a:t>
                </a:r>
              </a:p>
            </p:txBody>
          </p:sp>
          <p:grpSp>
            <p:nvGrpSpPr>
              <p:cNvPr id="39" name="Group 71">
                <a:extLst>
                  <a:ext uri="{FF2B5EF4-FFF2-40B4-BE49-F238E27FC236}">
                    <a16:creationId xmlns:a16="http://schemas.microsoft.com/office/drawing/2014/main" xmlns="" id="{4D181D13-124A-D413-F991-077F883166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72" descr="Picture2">
                  <a:extLst>
                    <a:ext uri="{FF2B5EF4-FFF2-40B4-BE49-F238E27FC236}">
                      <a16:creationId xmlns:a16="http://schemas.microsoft.com/office/drawing/2014/main" xmlns="" id="{260BE70C-277F-460E-41F7-66BFD3BCE30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2" name="Oval 73">
                  <a:extLst>
                    <a:ext uri="{FF2B5EF4-FFF2-40B4-BE49-F238E27FC236}">
                      <a16:creationId xmlns:a16="http://schemas.microsoft.com/office/drawing/2014/main" xmlns="" id="{D131C870-A417-4EC9-8362-F1BCFE6814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sp>
              <p:nvSpPr>
                <p:cNvPr id="43" name="Oval 74">
                  <a:extLst>
                    <a:ext uri="{FF2B5EF4-FFF2-40B4-BE49-F238E27FC236}">
                      <a16:creationId xmlns:a16="http://schemas.microsoft.com/office/drawing/2014/main" xmlns="" id="{E259E938-B624-6306-2FE1-5B7AE86648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6704">
                      <a:srgbClr val="7030A0"/>
                    </a:gs>
                    <a:gs pos="33000">
                      <a:srgbClr val="7030A0"/>
                    </a:gs>
                    <a:gs pos="1000">
                      <a:srgbClr val="7030A0"/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7030A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pic>
              <p:nvPicPr>
                <p:cNvPr id="44" name="Picture 75" descr="Picture1">
                  <a:extLst>
                    <a:ext uri="{FF2B5EF4-FFF2-40B4-BE49-F238E27FC236}">
                      <a16:creationId xmlns:a16="http://schemas.microsoft.com/office/drawing/2014/main" xmlns="" id="{4E049D49-8685-D6BB-7FC6-C6ABCB74C2B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0" name="Text Box 76">
                <a:extLst>
                  <a:ext uri="{FF2B5EF4-FFF2-40B4-BE49-F238E27FC236}">
                    <a16:creationId xmlns:a16="http://schemas.microsoft.com/office/drawing/2014/main" xmlns="" id="{35AB7AF5-C86D-7926-E3C1-53D7B3E79515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80" cy="1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i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 4</a:t>
                </a:r>
                <a:endParaRPr lang="en-US" sz="2000" b="1" i="1" kern="0" dirty="0">
                  <a:solidFill>
                    <a:srgbClr val="FFFFFF"/>
                  </a:solidFill>
                  <a:latin typeface="Book Antiqua" panose="02040602050305030304" pitchFamily="18" charset="0"/>
                  <a:cs typeface="Calibri"/>
                </a:endParaRPr>
              </a:p>
            </p:txBody>
          </p:sp>
        </p:grpSp>
      </p:grpSp>
      <p:grpSp>
        <p:nvGrpSpPr>
          <p:cNvPr id="45" name="Group 96">
            <a:extLst>
              <a:ext uri="{FF2B5EF4-FFF2-40B4-BE49-F238E27FC236}">
                <a16:creationId xmlns:a16="http://schemas.microsoft.com/office/drawing/2014/main" xmlns="" id="{6D8C631B-19C9-0F73-7DBA-FA2E1A0C06A8}"/>
              </a:ext>
            </a:extLst>
          </p:cNvPr>
          <p:cNvGrpSpPr>
            <a:grpSpLocks/>
          </p:cNvGrpSpPr>
          <p:nvPr/>
        </p:nvGrpSpPr>
        <p:grpSpPr bwMode="auto">
          <a:xfrm>
            <a:off x="4738335" y="5115910"/>
            <a:ext cx="6667983" cy="702804"/>
            <a:chOff x="1268" y="3207"/>
            <a:chExt cx="3190" cy="345"/>
          </a:xfrm>
        </p:grpSpPr>
        <p:sp>
          <p:nvSpPr>
            <p:cNvPr id="46" name="AutoShape 43">
              <a:extLst>
                <a:ext uri="{FF2B5EF4-FFF2-40B4-BE49-F238E27FC236}">
                  <a16:creationId xmlns:a16="http://schemas.microsoft.com/office/drawing/2014/main" xmlns="" id="{231DBDB5-42E7-E9F0-FB1F-BE5F2331C25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18" y="3207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i="1" kern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sp>
          <p:nvSpPr>
            <p:cNvPr id="47" name="Text Box 52">
              <a:extLst>
                <a:ext uri="{FF2B5EF4-FFF2-40B4-BE49-F238E27FC236}">
                  <a16:creationId xmlns:a16="http://schemas.microsoft.com/office/drawing/2014/main" xmlns="" id="{986D21D5-1845-F0DD-CC62-B5644D74517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29" y="3243"/>
              <a:ext cx="2839" cy="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Контактная информация………………………….....</a:t>
              </a:r>
              <a:r>
                <a:rPr lang="en-US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...</a:t>
              </a:r>
              <a:r>
                <a:rPr lang="ru-RU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66</a:t>
              </a:r>
              <a:endParaRPr lang="en-US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grpSp>
          <p:nvGrpSpPr>
            <p:cNvPr id="48" name="Group 85">
              <a:extLst>
                <a:ext uri="{FF2B5EF4-FFF2-40B4-BE49-F238E27FC236}">
                  <a16:creationId xmlns:a16="http://schemas.microsoft.com/office/drawing/2014/main" xmlns="" id="{1FC1CF30-14B3-9745-01EC-32972D1B94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</p:grpSpPr>
          <p:grpSp>
            <p:nvGrpSpPr>
              <p:cNvPr id="49" name="Group 86">
                <a:extLst>
                  <a:ext uri="{FF2B5EF4-FFF2-40B4-BE49-F238E27FC236}">
                    <a16:creationId xmlns:a16="http://schemas.microsoft.com/office/drawing/2014/main" xmlns="" id="{974D9EA2-B8D1-0DB7-54C2-BF9316D0B6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</p:grpSpPr>
            <p:pic>
              <p:nvPicPr>
                <p:cNvPr id="51" name="Picture 87" descr="Picture2">
                  <a:extLst>
                    <a:ext uri="{FF2B5EF4-FFF2-40B4-BE49-F238E27FC236}">
                      <a16:creationId xmlns:a16="http://schemas.microsoft.com/office/drawing/2014/main" xmlns="" id="{06B648C0-F9CD-23CF-C039-CC5F1FC4ECF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2" name="Oval 88">
                  <a:extLst>
                    <a:ext uri="{FF2B5EF4-FFF2-40B4-BE49-F238E27FC236}">
                      <a16:creationId xmlns:a16="http://schemas.microsoft.com/office/drawing/2014/main" xmlns="" id="{EBB715E8-63C5-1961-2B7E-A00EA142F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sp>
              <p:nvSpPr>
                <p:cNvPr id="53" name="Oval 89">
                  <a:extLst>
                    <a:ext uri="{FF2B5EF4-FFF2-40B4-BE49-F238E27FC236}">
                      <a16:creationId xmlns:a16="http://schemas.microsoft.com/office/drawing/2014/main" xmlns="" id="{A958D608-F5EF-05FF-73E8-D1B5B3264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i="1" kern="0">
                    <a:solidFill>
                      <a:srgbClr val="000000"/>
                    </a:solidFill>
                    <a:latin typeface="Book Antiqua" panose="02040602050305030304" pitchFamily="18" charset="0"/>
                    <a:cs typeface="Calibri"/>
                  </a:endParaRPr>
                </a:p>
              </p:txBody>
            </p:sp>
            <p:pic>
              <p:nvPicPr>
                <p:cNvPr id="54" name="Picture 90" descr="Picture1">
                  <a:extLst>
                    <a:ext uri="{FF2B5EF4-FFF2-40B4-BE49-F238E27FC236}">
                      <a16:creationId xmlns:a16="http://schemas.microsoft.com/office/drawing/2014/main" xmlns="" id="{EB971AC6-FF19-F7AC-CBB8-D8B8161B4A1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0" name="Text Box 91">
                <a:extLst>
                  <a:ext uri="{FF2B5EF4-FFF2-40B4-BE49-F238E27FC236}">
                    <a16:creationId xmlns:a16="http://schemas.microsoft.com/office/drawing/2014/main" xmlns="" id="{B2CDA209-5C0F-A7DD-A38B-FC0919AE4D22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80" cy="1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i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 </a:t>
                </a:r>
                <a:r>
                  <a:rPr lang="en-US" sz="2000" b="1" i="1" kern="0" dirty="0">
                    <a:solidFill>
                      <a:srgbClr val="FFFFFF"/>
                    </a:solidFill>
                    <a:latin typeface="Book Antiqua" panose="02040602050305030304" pitchFamily="18" charset="0"/>
                    <a:cs typeface="Calibri"/>
                  </a:rPr>
                  <a:t>5</a:t>
                </a:r>
              </a:p>
            </p:txBody>
          </p:sp>
        </p:grpSp>
      </p:grpSp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A1535B48-F6AE-5D7E-511E-055EE820C3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033" y="1729982"/>
            <a:ext cx="4669644" cy="4088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" name="Номер слайда 55">
            <a:extLst>
              <a:ext uri="{FF2B5EF4-FFF2-40B4-BE49-F238E27FC236}">
                <a16:creationId xmlns:a16="http://schemas.microsoft.com/office/drawing/2014/main" xmlns="" id="{8351083E-17B5-6BAD-13D7-6F8DBFDA0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2373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028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rgbClr val="EDE1F3"/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6A9DAB5-8AD9-BB19-9DD0-78495E5B0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8670" y="6356350"/>
            <a:ext cx="142567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111BAA1-DBD0-4D96-D07B-0C88D0F3CC61}"/>
              </a:ext>
            </a:extLst>
          </p:cNvPr>
          <p:cNvSpPr txBox="1"/>
          <p:nvPr/>
        </p:nvSpPr>
        <p:spPr>
          <a:xfrm>
            <a:off x="3408902" y="276364"/>
            <a:ext cx="46479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8E48F83-2657-2CBB-9C50-4A1BE0D09CB8}"/>
              </a:ext>
            </a:extLst>
          </p:cNvPr>
          <p:cNvSpPr/>
          <p:nvPr/>
        </p:nvSpPr>
        <p:spPr>
          <a:xfrm>
            <a:off x="336613" y="1023917"/>
            <a:ext cx="856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prstClr val="black"/>
                </a:solidFill>
                <a:latin typeface="Comic Sans MS" panose="030F0702030302020204" pitchFamily="66" charset="0"/>
                <a:cs typeface="Calibri"/>
              </a:rPr>
              <a:t>Расходы бюджета </a:t>
            </a:r>
            <a:r>
              <a:rPr lang="ru-RU" sz="1400" dirty="0">
                <a:solidFill>
                  <a:prstClr val="black">
                    <a:lumMod val="50000"/>
                  </a:prstClr>
                </a:solidFill>
                <a:latin typeface="Comic Sans MS" panose="030F0702030302020204" pitchFamily="66" charset="0"/>
                <a:cs typeface="Calibri"/>
              </a:rPr>
              <a:t>– это затраты, возникающие в связи с выполнением государством своих задач и функций.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62B41B2-244D-16C0-FC54-496C4F94F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342" y="1207243"/>
            <a:ext cx="4223446" cy="266454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AA7CED4-B4A6-B9FC-6898-10380D6A3085}"/>
              </a:ext>
            </a:extLst>
          </p:cNvPr>
          <p:cNvSpPr txBox="1"/>
          <p:nvPr/>
        </p:nvSpPr>
        <p:spPr>
          <a:xfrm>
            <a:off x="1850415" y="1721301"/>
            <a:ext cx="5396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black">
                    <a:lumMod val="50000"/>
                  </a:prstClr>
                </a:solidFill>
                <a:latin typeface="Segoe Print" pitchFamily="2" charset="0"/>
                <a:cs typeface="Calibri"/>
              </a:rPr>
              <a:t>Разделы классификации расходов бюджета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AB7A0F77-85BD-0271-2D35-E1C17DD8A5E5}"/>
              </a:ext>
            </a:extLst>
          </p:cNvPr>
          <p:cNvSpPr/>
          <p:nvPr/>
        </p:nvSpPr>
        <p:spPr>
          <a:xfrm>
            <a:off x="216450" y="3244645"/>
            <a:ext cx="3588201" cy="5232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8E7D02D-1495-4517-EC43-73C7B88113B3}"/>
              </a:ext>
            </a:extLst>
          </p:cNvPr>
          <p:cNvSpPr/>
          <p:nvPr/>
        </p:nvSpPr>
        <p:spPr>
          <a:xfrm>
            <a:off x="2886005" y="2437268"/>
            <a:ext cx="3468040" cy="5625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8607796-4EDC-73F1-34AD-E685B80DA172}"/>
              </a:ext>
            </a:extLst>
          </p:cNvPr>
          <p:cNvSpPr/>
          <p:nvPr/>
        </p:nvSpPr>
        <p:spPr>
          <a:xfrm>
            <a:off x="216451" y="3982065"/>
            <a:ext cx="3588200" cy="5232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20E481B4-03A6-54D0-25A2-6793933B7DD6}"/>
              </a:ext>
            </a:extLst>
          </p:cNvPr>
          <p:cNvSpPr/>
          <p:nvPr/>
        </p:nvSpPr>
        <p:spPr>
          <a:xfrm>
            <a:off x="216450" y="4732788"/>
            <a:ext cx="3588200" cy="51052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710A104D-04FF-5C2F-5D05-66CB82A459B7}"/>
              </a:ext>
            </a:extLst>
          </p:cNvPr>
          <p:cNvSpPr/>
          <p:nvPr/>
        </p:nvSpPr>
        <p:spPr>
          <a:xfrm>
            <a:off x="216448" y="5437238"/>
            <a:ext cx="3588201" cy="5232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792EDA0B-14C5-1FA6-A554-648698F829AB}"/>
              </a:ext>
            </a:extLst>
          </p:cNvPr>
          <p:cNvSpPr/>
          <p:nvPr/>
        </p:nvSpPr>
        <p:spPr>
          <a:xfrm>
            <a:off x="2814409" y="6161652"/>
            <a:ext cx="3468040" cy="6024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кинематография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E14B8B86-DFEA-4D41-BFFB-CEB6E4F39126}"/>
              </a:ext>
            </a:extLst>
          </p:cNvPr>
          <p:cNvSpPr/>
          <p:nvPr/>
        </p:nvSpPr>
        <p:spPr>
          <a:xfrm>
            <a:off x="5141067" y="3244645"/>
            <a:ext cx="3578662" cy="5232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Обслуживание государственного  </a:t>
            </a:r>
          </a:p>
          <a:p>
            <a:pPr algn="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муниципального долга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3BD34396-CFE7-550B-932E-0641DC2F2BF3}"/>
              </a:ext>
            </a:extLst>
          </p:cNvPr>
          <p:cNvSpPr/>
          <p:nvPr/>
        </p:nvSpPr>
        <p:spPr>
          <a:xfrm>
            <a:off x="5163772" y="3996162"/>
            <a:ext cx="3578661" cy="52958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массовой информации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D09402B5-AA4A-776A-F333-8CDF5BD69897}"/>
              </a:ext>
            </a:extLst>
          </p:cNvPr>
          <p:cNvSpPr/>
          <p:nvPr/>
        </p:nvSpPr>
        <p:spPr>
          <a:xfrm>
            <a:off x="4906728" y="4732789"/>
            <a:ext cx="3578660" cy="51052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0035B9E2-0F0F-C3E9-C1B7-C820A5CB4D8D}"/>
              </a:ext>
            </a:extLst>
          </p:cNvPr>
          <p:cNvSpPr/>
          <p:nvPr/>
        </p:nvSpPr>
        <p:spPr>
          <a:xfrm>
            <a:off x="4906728" y="5461082"/>
            <a:ext cx="3578660" cy="4993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15000"/>
                <a:alpha val="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E6E044EC-FAD6-9A4A-4016-E9800715AA3C}"/>
              </a:ext>
            </a:extLst>
          </p:cNvPr>
          <p:cNvSpPr/>
          <p:nvPr/>
        </p:nvSpPr>
        <p:spPr>
          <a:xfrm>
            <a:off x="4061522" y="2794560"/>
            <a:ext cx="949106" cy="54568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0100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213F3ED3-FD5A-6AAC-D8C4-EFEE82768B1D}"/>
              </a:ext>
            </a:extLst>
          </p:cNvPr>
          <p:cNvSpPr/>
          <p:nvPr/>
        </p:nvSpPr>
        <p:spPr>
          <a:xfrm>
            <a:off x="3256238" y="3263601"/>
            <a:ext cx="946859" cy="522980"/>
          </a:xfrm>
          <a:prstGeom prst="ellipse">
            <a:avLst/>
          </a:prstGeom>
          <a:solidFill>
            <a:srgbClr val="C0000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0300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CCD6A358-4CC0-B420-0F3B-27E5C92D89C2}"/>
              </a:ext>
            </a:extLst>
          </p:cNvPr>
          <p:cNvSpPr/>
          <p:nvPr/>
        </p:nvSpPr>
        <p:spPr>
          <a:xfrm>
            <a:off x="3256236" y="3981215"/>
            <a:ext cx="946861" cy="530404"/>
          </a:xfrm>
          <a:prstGeom prst="ellipse">
            <a:avLst/>
          </a:prstGeom>
          <a:solidFill>
            <a:srgbClr val="00B0F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0400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DE845286-3BA0-89B5-AA84-7D8C90F55EE8}"/>
              </a:ext>
            </a:extLst>
          </p:cNvPr>
          <p:cNvSpPr/>
          <p:nvPr/>
        </p:nvSpPr>
        <p:spPr>
          <a:xfrm>
            <a:off x="3256237" y="4741429"/>
            <a:ext cx="946861" cy="512365"/>
          </a:xfrm>
          <a:prstGeom prst="ellipse">
            <a:avLst/>
          </a:prstGeom>
          <a:solidFill>
            <a:srgbClr val="00B050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0500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868977CB-CE4B-9201-9FB3-503E72D1C3E8}"/>
              </a:ext>
            </a:extLst>
          </p:cNvPr>
          <p:cNvSpPr/>
          <p:nvPr/>
        </p:nvSpPr>
        <p:spPr>
          <a:xfrm>
            <a:off x="3256238" y="5407103"/>
            <a:ext cx="946859" cy="512366"/>
          </a:xfrm>
          <a:prstGeom prst="ellipse">
            <a:avLst/>
          </a:prstGeom>
          <a:solidFill>
            <a:srgbClr val="F686DB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0700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048FBF59-7263-87A8-0511-90228D1E432B}"/>
              </a:ext>
            </a:extLst>
          </p:cNvPr>
          <p:cNvSpPr/>
          <p:nvPr/>
        </p:nvSpPr>
        <p:spPr>
          <a:xfrm>
            <a:off x="4061522" y="5895924"/>
            <a:ext cx="949106" cy="47871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0800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9F648347-BA7B-8244-AB55-75FFDF25F017}"/>
              </a:ext>
            </a:extLst>
          </p:cNvPr>
          <p:cNvSpPr/>
          <p:nvPr/>
        </p:nvSpPr>
        <p:spPr>
          <a:xfrm>
            <a:off x="4934523" y="5438907"/>
            <a:ext cx="946859" cy="499375"/>
          </a:xfrm>
          <a:prstGeom prst="ellipse">
            <a:avLst/>
          </a:prstGeom>
          <a:solidFill>
            <a:srgbClr val="A365D1"/>
          </a:solidFill>
          <a:effectLst>
            <a:glow rad="127000">
              <a:srgbClr val="F686DB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1000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xmlns="" id="{F0A60C41-9303-8E62-7855-3748141A052D}"/>
              </a:ext>
            </a:extLst>
          </p:cNvPr>
          <p:cNvSpPr/>
          <p:nvPr/>
        </p:nvSpPr>
        <p:spPr>
          <a:xfrm>
            <a:off x="4885103" y="4723051"/>
            <a:ext cx="946861" cy="520264"/>
          </a:xfrm>
          <a:prstGeom prst="ellipse">
            <a:avLst/>
          </a:prstGeom>
          <a:solidFill>
            <a:srgbClr val="92D050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1100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A6E1F0B1-3E90-8F3B-D300-2346FED297FC}"/>
              </a:ext>
            </a:extLst>
          </p:cNvPr>
          <p:cNvSpPr/>
          <p:nvPr/>
        </p:nvSpPr>
        <p:spPr>
          <a:xfrm>
            <a:off x="4906727" y="3980467"/>
            <a:ext cx="946713" cy="529579"/>
          </a:xfrm>
          <a:prstGeom prst="ellipse">
            <a:avLst/>
          </a:prstGeom>
          <a:solidFill>
            <a:srgbClr val="53D2FF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1200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C15A865F-A44A-0A30-4D74-543AB3F735C7}"/>
              </a:ext>
            </a:extLst>
          </p:cNvPr>
          <p:cNvSpPr/>
          <p:nvPr/>
        </p:nvSpPr>
        <p:spPr>
          <a:xfrm>
            <a:off x="4906728" y="3262039"/>
            <a:ext cx="946713" cy="510203"/>
          </a:xfrm>
          <a:prstGeom prst="ellipse">
            <a:avLst/>
          </a:prstGeom>
          <a:solidFill>
            <a:srgbClr val="FF1D1D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1300</a:t>
            </a:r>
          </a:p>
        </p:txBody>
      </p:sp>
    </p:spTree>
    <p:extLst>
      <p:ext uri="{BB962C8B-B14F-4D97-AF65-F5344CB8AC3E}">
        <p14:creationId xmlns:p14="http://schemas.microsoft.com/office/powerpoint/2010/main" val="2105019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83000">
              <a:srgbClr val="EDE1F3"/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F983D70-D3E3-6B44-2CD7-1F37CDDCB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5533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D44328A-D2A3-4589-98EA-4342CE16B8DE}"/>
              </a:ext>
            </a:extLst>
          </p:cNvPr>
          <p:cNvSpPr txBox="1">
            <a:spLocks/>
          </p:cNvSpPr>
          <p:nvPr/>
        </p:nvSpPr>
        <p:spPr>
          <a:xfrm>
            <a:off x="436225" y="68544"/>
            <a:ext cx="11136343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 динамика расходов местного бюджета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903BF8-2EDF-8F37-E585-E45B6F5BC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6978" y="644948"/>
            <a:ext cx="1828959" cy="432854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9AAAAF85-4270-8711-A9AE-E7237DB3DF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5173551"/>
              </p:ext>
            </p:extLst>
          </p:nvPr>
        </p:nvGraphicFramePr>
        <p:xfrm>
          <a:off x="7489888" y="2263768"/>
          <a:ext cx="5506064" cy="3926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BA7C66-202C-2162-4B1F-F78511AD32C1}"/>
              </a:ext>
            </a:extLst>
          </p:cNvPr>
          <p:cNvSpPr txBox="1"/>
          <p:nvPr/>
        </p:nvSpPr>
        <p:spPr>
          <a:xfrm>
            <a:off x="9513492" y="3839496"/>
            <a:ext cx="1801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3 509,9 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  <p:cxnSp>
        <p:nvCxnSpPr>
          <p:cNvPr id="16" name="Соединитель: уступ 15">
            <a:extLst>
              <a:ext uri="{FF2B5EF4-FFF2-40B4-BE49-F238E27FC236}">
                <a16:creationId xmlns:a16="http://schemas.microsoft.com/office/drawing/2014/main" xmlns="" id="{5FB46961-4CD6-5CCA-3BD9-D6AB2D17F050}"/>
              </a:ext>
            </a:extLst>
          </p:cNvPr>
          <p:cNvCxnSpPr>
            <a:cxnSpLocks/>
          </p:cNvCxnSpPr>
          <p:nvPr/>
        </p:nvCxnSpPr>
        <p:spPr>
          <a:xfrm rot="10800000">
            <a:off x="6237337" y="4643928"/>
            <a:ext cx="2217136" cy="92110"/>
          </a:xfrm>
          <a:prstGeom prst="bentConnector3">
            <a:avLst/>
          </a:prstGeom>
          <a:ln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2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xmlns="" id="{FBAD0593-3770-515B-E355-51975A5822A8}"/>
              </a:ext>
            </a:extLst>
          </p:cNvPr>
          <p:cNvCxnSpPr>
            <a:cxnSpLocks/>
          </p:cNvCxnSpPr>
          <p:nvPr/>
        </p:nvCxnSpPr>
        <p:spPr>
          <a:xfrm rot="10800000">
            <a:off x="6237337" y="4077397"/>
            <a:ext cx="2119140" cy="76648"/>
          </a:xfrm>
          <a:prstGeom prst="bentConnector3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xmlns="" id="{8E436A93-DC01-BBF6-BDB7-05C6892543CB}"/>
              </a:ext>
            </a:extLst>
          </p:cNvPr>
          <p:cNvCxnSpPr>
            <a:cxnSpLocks/>
          </p:cNvCxnSpPr>
          <p:nvPr/>
        </p:nvCxnSpPr>
        <p:spPr>
          <a:xfrm rot="10800000">
            <a:off x="6237337" y="3178298"/>
            <a:ext cx="2474045" cy="26242"/>
          </a:xfrm>
          <a:prstGeom prst="bent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xmlns="" id="{A636AF28-5EC4-6424-5D7E-165596A75B20}"/>
              </a:ext>
            </a:extLst>
          </p:cNvPr>
          <p:cNvCxnSpPr>
            <a:cxnSpLocks/>
          </p:cNvCxnSpPr>
          <p:nvPr/>
        </p:nvCxnSpPr>
        <p:spPr>
          <a:xfrm rot="10800000">
            <a:off x="6237336" y="2687487"/>
            <a:ext cx="2920186" cy="72421"/>
          </a:xfrm>
          <a:prstGeom prst="bentConnector3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: уступ 28">
            <a:extLst>
              <a:ext uri="{FF2B5EF4-FFF2-40B4-BE49-F238E27FC236}">
                <a16:creationId xmlns:a16="http://schemas.microsoft.com/office/drawing/2014/main" xmlns="" id="{319054ED-55A9-4FEA-9A33-2FD23012E700}"/>
              </a:ext>
            </a:extLst>
          </p:cNvPr>
          <p:cNvCxnSpPr>
            <a:cxnSpLocks/>
          </p:cNvCxnSpPr>
          <p:nvPr/>
        </p:nvCxnSpPr>
        <p:spPr>
          <a:xfrm rot="10800000">
            <a:off x="6237336" y="5057668"/>
            <a:ext cx="2841526" cy="62155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: уступ 30">
            <a:extLst>
              <a:ext uri="{FF2B5EF4-FFF2-40B4-BE49-F238E27FC236}">
                <a16:creationId xmlns:a16="http://schemas.microsoft.com/office/drawing/2014/main" xmlns="" id="{4682FA2D-59FA-61E8-F10E-40F551FB9A29}"/>
              </a:ext>
            </a:extLst>
          </p:cNvPr>
          <p:cNvCxnSpPr>
            <a:cxnSpLocks/>
          </p:cNvCxnSpPr>
          <p:nvPr/>
        </p:nvCxnSpPr>
        <p:spPr>
          <a:xfrm rot="10800000">
            <a:off x="6237337" y="2336851"/>
            <a:ext cx="3292131" cy="212946"/>
          </a:xfrm>
          <a:prstGeom prst="bent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: уступ 40">
            <a:extLst>
              <a:ext uri="{FF2B5EF4-FFF2-40B4-BE49-F238E27FC236}">
                <a16:creationId xmlns:a16="http://schemas.microsoft.com/office/drawing/2014/main" xmlns="" id="{DB88E879-EA93-99A5-2BEE-6C9CFAD2FCC5}"/>
              </a:ext>
            </a:extLst>
          </p:cNvPr>
          <p:cNvCxnSpPr>
            <a:cxnSpLocks/>
          </p:cNvCxnSpPr>
          <p:nvPr/>
        </p:nvCxnSpPr>
        <p:spPr>
          <a:xfrm rot="10800000">
            <a:off x="6237337" y="1904263"/>
            <a:ext cx="3638717" cy="538636"/>
          </a:xfrm>
          <a:prstGeom prst="bentConnector3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: уступ 42">
            <a:extLst>
              <a:ext uri="{FF2B5EF4-FFF2-40B4-BE49-F238E27FC236}">
                <a16:creationId xmlns:a16="http://schemas.microsoft.com/office/drawing/2014/main" xmlns="" id="{D4ED1651-A427-226C-6120-5E7EC946DCF9}"/>
              </a:ext>
            </a:extLst>
          </p:cNvPr>
          <p:cNvCxnSpPr>
            <a:cxnSpLocks/>
          </p:cNvCxnSpPr>
          <p:nvPr/>
        </p:nvCxnSpPr>
        <p:spPr>
          <a:xfrm rot="10800000">
            <a:off x="6237336" y="1602186"/>
            <a:ext cx="3962404" cy="783850"/>
          </a:xfrm>
          <a:prstGeom prst="bentConnector3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: уступ 46">
            <a:extLst>
              <a:ext uri="{FF2B5EF4-FFF2-40B4-BE49-F238E27FC236}">
                <a16:creationId xmlns:a16="http://schemas.microsoft.com/office/drawing/2014/main" xmlns="" id="{D3CEE395-50C0-1869-4836-784D0FA2A7C5}"/>
              </a:ext>
            </a:extLst>
          </p:cNvPr>
          <p:cNvCxnSpPr>
            <a:cxnSpLocks/>
          </p:cNvCxnSpPr>
          <p:nvPr/>
        </p:nvCxnSpPr>
        <p:spPr>
          <a:xfrm rot="10800000">
            <a:off x="6237336" y="1256372"/>
            <a:ext cx="4009683" cy="1144610"/>
          </a:xfrm>
          <a:prstGeom prst="bentConnector3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оединитель: уступ 65">
            <a:extLst>
              <a:ext uri="{FF2B5EF4-FFF2-40B4-BE49-F238E27FC236}">
                <a16:creationId xmlns:a16="http://schemas.microsoft.com/office/drawing/2014/main" xmlns="" id="{40C644F0-1B21-B765-4D30-98DB42FDCA09}"/>
              </a:ext>
            </a:extLst>
          </p:cNvPr>
          <p:cNvCxnSpPr/>
          <p:nvPr/>
        </p:nvCxnSpPr>
        <p:spPr>
          <a:xfrm rot="10800000">
            <a:off x="6237336" y="943898"/>
            <a:ext cx="4005584" cy="1442139"/>
          </a:xfrm>
          <a:prstGeom prst="bentConnector3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D2D41CB7-6EA5-B05C-8138-369257A7AE7A}"/>
              </a:ext>
            </a:extLst>
          </p:cNvPr>
          <p:cNvSpPr txBox="1"/>
          <p:nvPr/>
        </p:nvSpPr>
        <p:spPr>
          <a:xfrm>
            <a:off x="5378245" y="4877537"/>
            <a:ext cx="717755" cy="30777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u-RU" sz="1400" b="1" dirty="0"/>
              <a:t>2288,5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A0680075-1F59-73BD-417D-B78F603B0044}"/>
              </a:ext>
            </a:extLst>
          </p:cNvPr>
          <p:cNvSpPr txBox="1"/>
          <p:nvPr/>
        </p:nvSpPr>
        <p:spPr>
          <a:xfrm>
            <a:off x="5372496" y="4436970"/>
            <a:ext cx="783023" cy="30777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/>
              <a:t>254,5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F59B01B5-4105-D362-2DC1-C61C10CD9CE6}"/>
              </a:ext>
            </a:extLst>
          </p:cNvPr>
          <p:cNvSpPr txBox="1"/>
          <p:nvPr/>
        </p:nvSpPr>
        <p:spPr>
          <a:xfrm>
            <a:off x="5378246" y="3938496"/>
            <a:ext cx="783024" cy="30777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388,5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C14AB136-ACF6-31DD-1E2B-9ED2BD3AE7B2}"/>
              </a:ext>
            </a:extLst>
          </p:cNvPr>
          <p:cNvSpPr txBox="1"/>
          <p:nvPr/>
        </p:nvSpPr>
        <p:spPr>
          <a:xfrm>
            <a:off x="5375104" y="3037817"/>
            <a:ext cx="720896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201,0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E8E4E90D-20D6-E404-B62C-0C85793002F2}"/>
              </a:ext>
            </a:extLst>
          </p:cNvPr>
          <p:cNvSpPr txBox="1"/>
          <p:nvPr/>
        </p:nvSpPr>
        <p:spPr>
          <a:xfrm>
            <a:off x="5396108" y="2569808"/>
            <a:ext cx="69989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108,3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49B17A96-96DE-B3B6-A728-11060C6DDB90}"/>
              </a:ext>
            </a:extLst>
          </p:cNvPr>
          <p:cNvSpPr txBox="1"/>
          <p:nvPr/>
        </p:nvSpPr>
        <p:spPr>
          <a:xfrm>
            <a:off x="5396108" y="2129727"/>
            <a:ext cx="699892" cy="30777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128,4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88589E38-DEC3-22A4-32FE-79E5E3275AB8}"/>
              </a:ext>
            </a:extLst>
          </p:cNvPr>
          <p:cNvSpPr txBox="1"/>
          <p:nvPr/>
        </p:nvSpPr>
        <p:spPr>
          <a:xfrm>
            <a:off x="5396108" y="1767566"/>
            <a:ext cx="699892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115,2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526D6342-DD18-66AB-6972-D421DDB3251E}"/>
              </a:ext>
            </a:extLst>
          </p:cNvPr>
          <p:cNvSpPr txBox="1"/>
          <p:nvPr/>
        </p:nvSpPr>
        <p:spPr>
          <a:xfrm>
            <a:off x="5375104" y="1427259"/>
            <a:ext cx="720896" cy="30777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18,1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F9B236EA-A26E-0394-916B-576BA73E41DA}"/>
              </a:ext>
            </a:extLst>
          </p:cNvPr>
          <p:cNvSpPr txBox="1"/>
          <p:nvPr/>
        </p:nvSpPr>
        <p:spPr>
          <a:xfrm>
            <a:off x="5375104" y="1061513"/>
            <a:ext cx="7208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4,7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A4F7969F-7EFC-C0DD-0E91-975D995B6113}"/>
              </a:ext>
            </a:extLst>
          </p:cNvPr>
          <p:cNvSpPr txBox="1"/>
          <p:nvPr/>
        </p:nvSpPr>
        <p:spPr>
          <a:xfrm>
            <a:off x="5375104" y="716441"/>
            <a:ext cx="720896" cy="30777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5AB22E15-FDF8-36C5-194C-C9BF9F94FAC8}"/>
              </a:ext>
            </a:extLst>
          </p:cNvPr>
          <p:cNvSpPr txBox="1"/>
          <p:nvPr/>
        </p:nvSpPr>
        <p:spPr>
          <a:xfrm>
            <a:off x="2495616" y="4871418"/>
            <a:ext cx="32741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65,2%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287375F8-FB97-0044-9ABA-92A891BE82C4}"/>
              </a:ext>
            </a:extLst>
          </p:cNvPr>
          <p:cNvSpPr txBox="1"/>
          <p:nvPr/>
        </p:nvSpPr>
        <p:spPr>
          <a:xfrm>
            <a:off x="1056703" y="4404957"/>
            <a:ext cx="42482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7,3 %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EC594D3F-8F3E-5C82-BFF7-1F8E6210F672}"/>
              </a:ext>
            </a:extLst>
          </p:cNvPr>
          <p:cNvSpPr txBox="1"/>
          <p:nvPr/>
        </p:nvSpPr>
        <p:spPr>
          <a:xfrm>
            <a:off x="2117439" y="3938496"/>
            <a:ext cx="32550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11,1 %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2A49E22C-3E03-940B-A821-4F8857A9A8DB}"/>
              </a:ext>
            </a:extLst>
          </p:cNvPr>
          <p:cNvSpPr txBox="1"/>
          <p:nvPr/>
        </p:nvSpPr>
        <p:spPr>
          <a:xfrm>
            <a:off x="1709629" y="3024889"/>
            <a:ext cx="371588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5,7%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EFBC733D-8583-E06B-ED6D-0EB7B6926E78}"/>
              </a:ext>
            </a:extLst>
          </p:cNvPr>
          <p:cNvSpPr txBox="1"/>
          <p:nvPr/>
        </p:nvSpPr>
        <p:spPr>
          <a:xfrm>
            <a:off x="2145838" y="2563064"/>
            <a:ext cx="31791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КИНЕМАТОГРАФИЯ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AFCA8761-1610-D974-5A69-8300B9BA1874}"/>
              </a:ext>
            </a:extLst>
          </p:cNvPr>
          <p:cNvSpPr txBox="1"/>
          <p:nvPr/>
        </p:nvSpPr>
        <p:spPr>
          <a:xfrm>
            <a:off x="2465988" y="2123170"/>
            <a:ext cx="2780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3,6 %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ADE13C6D-B647-934B-4E68-208EF59544E6}"/>
              </a:ext>
            </a:extLst>
          </p:cNvPr>
          <p:cNvSpPr txBox="1"/>
          <p:nvPr/>
        </p:nvSpPr>
        <p:spPr>
          <a:xfrm>
            <a:off x="2588376" y="1788826"/>
            <a:ext cx="267323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3,3 %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CD20B37B-7276-1537-162F-BF6694A0AF4B}"/>
              </a:ext>
            </a:extLst>
          </p:cNvPr>
          <p:cNvSpPr txBox="1"/>
          <p:nvPr/>
        </p:nvSpPr>
        <p:spPr>
          <a:xfrm>
            <a:off x="1705688" y="1363871"/>
            <a:ext cx="389279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</a:t>
            </a:r>
          </a:p>
          <a:p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ПРАВООХРАНИТЕЛЬНАЯ ДЕЯТЕЛЬНОСТЬ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74019E54-2517-3CC2-474B-0FA0CE074261}"/>
              </a:ext>
            </a:extLst>
          </p:cNvPr>
          <p:cNvSpPr txBox="1"/>
          <p:nvPr/>
        </p:nvSpPr>
        <p:spPr>
          <a:xfrm>
            <a:off x="1542789" y="1066127"/>
            <a:ext cx="378218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0,1 %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МАССОВОЙ ИНФОРМАЦИИ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2091B676-DBEE-B718-882C-E2067CAF8695}"/>
              </a:ext>
            </a:extLst>
          </p:cNvPr>
          <p:cNvSpPr txBox="1"/>
          <p:nvPr/>
        </p:nvSpPr>
        <p:spPr>
          <a:xfrm>
            <a:off x="1334126" y="623360"/>
            <a:ext cx="41590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0,1 %</a:t>
            </a:r>
            <a:r>
              <a:rPr lang="ru-RU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ГОСУДАРСТВЕННОГО И </a:t>
            </a:r>
          </a:p>
          <a:p>
            <a:r>
              <a:rPr lang="ru-RU" sz="1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ДОЛГА</a:t>
            </a:r>
          </a:p>
        </p:txBody>
      </p:sp>
      <p:graphicFrame>
        <p:nvGraphicFramePr>
          <p:cNvPr id="100" name="Диаграмма 99">
            <a:extLst>
              <a:ext uri="{FF2B5EF4-FFF2-40B4-BE49-F238E27FC236}">
                <a16:creationId xmlns:a16="http://schemas.microsoft.com/office/drawing/2014/main" xmlns="" id="{BC98BAFE-13E7-9616-89E5-7C9D49DCFB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226075"/>
              </p:ext>
            </p:extLst>
          </p:nvPr>
        </p:nvGraphicFramePr>
        <p:xfrm>
          <a:off x="226064" y="4810479"/>
          <a:ext cx="7556496" cy="2001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81317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40000"/>
                <a:lumOff val="6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F2919FB-1218-1F16-BE9F-2E03EFB7D39C}"/>
              </a:ext>
            </a:extLst>
          </p:cNvPr>
          <p:cNvSpPr/>
          <p:nvPr/>
        </p:nvSpPr>
        <p:spPr>
          <a:xfrm>
            <a:off x="89453" y="102351"/>
            <a:ext cx="11857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разделам и подразделам классификации  расходов бюджета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BB718988-3BEE-E2D2-9AD6-B284F34D3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646309"/>
              </p:ext>
            </p:extLst>
          </p:nvPr>
        </p:nvGraphicFramePr>
        <p:xfrm>
          <a:off x="0" y="810237"/>
          <a:ext cx="12191998" cy="6047761"/>
        </p:xfrm>
        <a:graphic>
          <a:graphicData uri="http://schemas.openxmlformats.org/drawingml/2006/table">
            <a:tbl>
              <a:tblPr firstRow="1" bandRow="1"/>
              <a:tblGrid>
                <a:gridCol w="731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216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61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57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989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77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2984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разделов и подразделов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7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61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0102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9282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0103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050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органов государственной  власти субъектов Российской Федерации, местных администраций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0105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Судебная система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61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0106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фонды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0113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юстиции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461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0310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 чрезвычайных ситуаций природного и техногенного характера, пожарная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безопасность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461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0314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безопасности и правоохранительной деятельности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218,0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140,3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191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0405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 и рыболовство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2,1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19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0406</a:t>
                      </a: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Водное хозяйство</a:t>
                      </a: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3,8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5818793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0408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30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0409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(дорожные фонды)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74D6F9D-53EF-C9C2-5E12-67B56FA37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358140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22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7000">
              <a:schemeClr val="accent1">
                <a:lumMod val="20000"/>
                <a:lumOff val="80000"/>
              </a:schemeClr>
            </a:gs>
            <a:gs pos="91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BA86F8C-1004-2EF3-B235-30243DB95178}"/>
              </a:ext>
            </a:extLst>
          </p:cNvPr>
          <p:cNvSpPr/>
          <p:nvPr/>
        </p:nvSpPr>
        <p:spPr>
          <a:xfrm>
            <a:off x="-111760" y="129090"/>
            <a:ext cx="12303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разделам и подразделам классификации  расходов бюджета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08D8410-2DD6-AE36-4189-475C03106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19504"/>
              </p:ext>
            </p:extLst>
          </p:nvPr>
        </p:nvGraphicFramePr>
        <p:xfrm>
          <a:off x="0" y="806920"/>
          <a:ext cx="11998959" cy="6051075"/>
        </p:xfrm>
        <a:graphic>
          <a:graphicData uri="http://schemas.openxmlformats.org/drawingml/2006/table">
            <a:tbl>
              <a:tblPr firstRow="1" bandRow="1"/>
              <a:tblGrid>
                <a:gridCol w="7200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83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31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1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00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02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522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разделов и подразделов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55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0412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506,6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0502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238,2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0503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230,3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793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0505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33,9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1836,0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1503,6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1425,4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детей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0702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1622,8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86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0703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119,4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3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0705</a:t>
                      </a: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Профессиональная подготовка, переподготовка и повышение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квалификации</a:t>
                      </a: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7167615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0707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Молодежная политика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4,4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5,1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0709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расходы в области образования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     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 кинематография 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107,6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0801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культуры, кинематографии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107,4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128,4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3,8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обеспечение населения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семьи и детства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94,5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115,2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96,8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88,6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91,7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91,7</a:t>
                      </a:r>
                      <a:endParaRPr lang="ru-RU" sz="120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337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Массовый спорт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48A30A2-F662-93DD-DB7A-0CBCDF75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91880" y="6492875"/>
            <a:ext cx="350012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93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000">
              <a:srgbClr val="EDE1F3"/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017EC05-86D3-27F2-F6E6-C292C70A87CA}"/>
              </a:ext>
            </a:extLst>
          </p:cNvPr>
          <p:cNvSpPr/>
          <p:nvPr/>
        </p:nvSpPr>
        <p:spPr>
          <a:xfrm>
            <a:off x="0" y="309660"/>
            <a:ext cx="12192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разделам и подразделам классификации  </a:t>
            </a:r>
          </a:p>
          <a:p>
            <a:pPr algn="ctr"/>
            <a:r>
              <a:rPr lang="ru-RU" sz="2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309D6DBA-22E9-90C5-0A05-BA1BFF4E3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088169"/>
              </p:ext>
            </p:extLst>
          </p:nvPr>
        </p:nvGraphicFramePr>
        <p:xfrm>
          <a:off x="493306" y="1350564"/>
          <a:ext cx="11108759" cy="4401306"/>
        </p:xfrm>
        <a:graphic>
          <a:graphicData uri="http://schemas.openxmlformats.org/drawingml/2006/table">
            <a:tbl>
              <a:tblPr firstRow="1" bandRow="1"/>
              <a:tblGrid>
                <a:gridCol w="666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4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268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12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245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93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91086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разделов и подразделов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35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физической культуры и спорта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4472C4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3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35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Телевидение и радиовещание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963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Периодическая печать и издательства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35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 государственного </a:t>
                      </a:r>
                      <a:r>
                        <a:rPr lang="ru-RU" sz="1200" b="1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муниципального долга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25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1301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внутреннего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муниципального долга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506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Условно утвержденные расходы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57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850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Всего расходов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3061,6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2418,1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2399,0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3521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Дефицит (-), профицит (+)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E0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4472C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2378B65-54AB-7CBC-E400-60ADC5AE2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258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554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rgbClr val="EDE1F3"/>
            </a:gs>
            <a:gs pos="97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4ED8DF4-551A-67E1-F86E-0FEA8CE1FB9F}"/>
              </a:ext>
            </a:extLst>
          </p:cNvPr>
          <p:cNvSpPr txBox="1"/>
          <p:nvPr/>
        </p:nvSpPr>
        <p:spPr>
          <a:xfrm>
            <a:off x="54154" y="65804"/>
            <a:ext cx="119361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майских Указов  Президента РФ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BDA1F64-D3F2-6AF8-950B-132218EE222B}"/>
              </a:ext>
            </a:extLst>
          </p:cNvPr>
          <p:cNvSpPr txBox="1"/>
          <p:nvPr/>
        </p:nvSpPr>
        <p:spPr>
          <a:xfrm>
            <a:off x="341925" y="802953"/>
            <a:ext cx="879723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Майские Указы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сложившееся в публицистике наименование серии из одиннадцати указов, подписанных Владимиром Путиным 7 мая 2012 года в день вступления в должность президента РФ и содержащих 218 поручений Правительству РФ.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4F05FF-8A74-BB50-DFB7-D267014BE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948" y="1732940"/>
            <a:ext cx="2163713" cy="1785512"/>
          </a:xfrm>
          <a:prstGeom prst="ellipse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2DB5FE-7445-E263-BCAD-761D86C88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997" y="1732940"/>
            <a:ext cx="2052537" cy="1785512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DEFF9CB-1A5E-2AD2-CA36-B87B1F316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888" y="1690114"/>
            <a:ext cx="2210022" cy="1769636"/>
          </a:xfrm>
          <a:prstGeom prst="ellipse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C85DAB8-4F8E-DD15-6490-4FEB6D346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9408" y="1771761"/>
            <a:ext cx="2233854" cy="1788180"/>
          </a:xfrm>
          <a:prstGeom prst="ellipse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F7EF4A-F0C3-17B5-D323-E181E2ACAD6F}"/>
              </a:ext>
            </a:extLst>
          </p:cNvPr>
          <p:cNvSpPr txBox="1"/>
          <p:nvPr/>
        </p:nvSpPr>
        <p:spPr>
          <a:xfrm>
            <a:off x="550480" y="3450108"/>
            <a:ext cx="289738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работники</a:t>
            </a:r>
          </a:p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   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  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– 41 770 рублей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 - 42 300 рублей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спортивной подготовки – 42 300 рублей</a:t>
            </a:r>
          </a:p>
          <a:p>
            <a:endParaRPr lang="en-US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</a:t>
            </a:r>
          </a:p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  </a:t>
            </a:r>
          </a:p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– 45 420 рублей</a:t>
            </a:r>
          </a:p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</a:t>
            </a:r>
          </a:p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 - 46 000 рублей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спортивной подготовки – 46 000 рублей</a:t>
            </a:r>
          </a:p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AF1F8B3-43E4-2D5F-642A-9F95CEC14702}"/>
              </a:ext>
            </a:extLst>
          </p:cNvPr>
          <p:cNvSpPr txBox="1"/>
          <p:nvPr/>
        </p:nvSpPr>
        <p:spPr>
          <a:xfrm>
            <a:off x="3738742" y="3590399"/>
            <a:ext cx="2653739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работники дошкольных  и общеобразовательных учреждений</a:t>
            </a:r>
          </a:p>
          <a:p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сады – 42 000 рублей  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– 43 800 рублей</a:t>
            </a:r>
          </a:p>
          <a:p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сады –  данные уточняются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– данные уточняются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386B75A-6E40-8966-BA17-F6E3CC3C133F}"/>
              </a:ext>
            </a:extLst>
          </p:cNvPr>
          <p:cNvSpPr txBox="1"/>
          <p:nvPr/>
        </p:nvSpPr>
        <p:spPr>
          <a:xfrm>
            <a:off x="6787731" y="3590399"/>
            <a:ext cx="23514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b="1" dirty="0">
              <a:solidFill>
                <a:srgbClr val="0070C0"/>
              </a:solidFill>
              <a:cs typeface="Calibri"/>
            </a:endParaRPr>
          </a:p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культуры</a:t>
            </a:r>
          </a:p>
          <a:p>
            <a:endParaRPr lang="ru-RU" sz="1400" b="1" dirty="0">
              <a:solidFill>
                <a:srgbClr val="0070C0"/>
              </a:solidFill>
              <a:cs typeface="Calibri"/>
            </a:endParaRPr>
          </a:p>
          <a:p>
            <a:endParaRPr lang="ru-RU" sz="1400" b="1" dirty="0">
              <a:solidFill>
                <a:srgbClr val="0070C0"/>
              </a:solidFill>
              <a:cs typeface="Calibri"/>
            </a:endParaRPr>
          </a:p>
          <a:p>
            <a:endParaRPr lang="ru-RU" sz="1400" b="1" dirty="0">
              <a:solidFill>
                <a:srgbClr val="0070C0"/>
              </a:solidFill>
              <a:cs typeface="Calibri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42 850 рублей</a:t>
            </a:r>
          </a:p>
          <a:p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46 540 рублей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D2BA2E6-AF66-D834-A60B-912F5D8ECEC2}"/>
              </a:ext>
            </a:extLst>
          </p:cNvPr>
          <p:cNvSpPr txBox="1"/>
          <p:nvPr/>
        </p:nvSpPr>
        <p:spPr>
          <a:xfrm>
            <a:off x="9882171" y="3590399"/>
            <a:ext cx="213263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архива</a:t>
            </a:r>
          </a:p>
          <a:p>
            <a:endParaRPr lang="en-US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41 800 рублей </a:t>
            </a:r>
          </a:p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45 400 рублей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4BC81E3-5BDD-B315-7F06-3E0F0135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0420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15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2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8204EC-FF60-21FE-02EC-185B6E1A71CE}"/>
              </a:ext>
            </a:extLst>
          </p:cNvPr>
          <p:cNvSpPr txBox="1">
            <a:spLocks/>
          </p:cNvSpPr>
          <p:nvPr/>
        </p:nvSpPr>
        <p:spPr>
          <a:xfrm>
            <a:off x="303283" y="250935"/>
            <a:ext cx="8456353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 образование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5FCC70C-07F0-BD00-77D2-40B31A974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836" y="0"/>
            <a:ext cx="4993111" cy="3593322"/>
          </a:xfrm>
          <a:prstGeom prst="teardrop">
            <a:avLst/>
          </a:prstGeom>
          <a:effectLst>
            <a:softEdge rad="3175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74F737C-5D4E-6D56-9C7D-A44B1C4D8060}"/>
              </a:ext>
            </a:extLst>
          </p:cNvPr>
          <p:cNvSpPr txBox="1"/>
          <p:nvPr/>
        </p:nvSpPr>
        <p:spPr>
          <a:xfrm>
            <a:off x="315249" y="989510"/>
            <a:ext cx="3174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дошкольных учреждений </a:t>
            </a:r>
          </a:p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5 100</a:t>
            </a:r>
            <a:r>
              <a:rPr lang="ru-RU" sz="1600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детей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DDD78D7-DBA9-05F1-01DF-87701CCEB649}"/>
              </a:ext>
            </a:extLst>
          </p:cNvPr>
          <p:cNvSpPr txBox="1"/>
          <p:nvPr/>
        </p:nvSpPr>
        <p:spPr>
          <a:xfrm>
            <a:off x="3406537" y="1528201"/>
            <a:ext cx="2249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школ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11 </a:t>
            </a:r>
            <a:r>
              <a:rPr lang="en-US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669</a:t>
            </a:r>
            <a:r>
              <a:rPr lang="ru-RU" sz="1600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школьников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D429F8-1266-53A4-0EB1-537076D1C88F}"/>
              </a:ext>
            </a:extLst>
          </p:cNvPr>
          <p:cNvSpPr txBox="1"/>
          <p:nvPr/>
        </p:nvSpPr>
        <p:spPr>
          <a:xfrm>
            <a:off x="315249" y="2297373"/>
            <a:ext cx="339227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учреждения </a:t>
            </a:r>
          </a:p>
          <a:p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дополнительного образования </a:t>
            </a:r>
          </a:p>
          <a:p>
            <a:r>
              <a:rPr lang="ru-RU" b="1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6 090</a:t>
            </a:r>
            <a:r>
              <a:rPr lang="ru-RU" sz="1600" i="1" dirty="0">
                <a:solidFill>
                  <a:srgbClr val="FF4B4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детей</a:t>
            </a:r>
            <a:r>
              <a:rPr lang="ru-RU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Номер слайда 9">
            <a:extLst>
              <a:ext uri="{FF2B5EF4-FFF2-40B4-BE49-F238E27FC236}">
                <a16:creationId xmlns:a16="http://schemas.microsoft.com/office/drawing/2014/main" xmlns="" id="{298C8701-9F98-20A3-9E95-D8CD2D2A0540}"/>
              </a:ext>
            </a:extLst>
          </p:cNvPr>
          <p:cNvSpPr txBox="1">
            <a:spLocks/>
          </p:cNvSpPr>
          <p:nvPr/>
        </p:nvSpPr>
        <p:spPr>
          <a:xfrm>
            <a:off x="11715747" y="6434032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r" defTabSz="914400" rtl="0" eaLnBrk="1" latinLnBrk="0" hangingPunct="1">
              <a:defRPr lang="ru-RU"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CEABB6-07DC-46E8-9B57-56EC44A396E5}" type="slidenum">
              <a:rPr lang="ru-RU" sz="1200" smtClean="0">
                <a:solidFill>
                  <a:prstClr val="black"/>
                </a:solidFill>
                <a:cs typeface="Calibri"/>
              </a:rPr>
              <a:pPr/>
              <a:t>26</a:t>
            </a:fld>
            <a:endParaRPr lang="ru-RU" sz="12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8" name="Свиток: вертикальный 7">
            <a:extLst>
              <a:ext uri="{FF2B5EF4-FFF2-40B4-BE49-F238E27FC236}">
                <a16:creationId xmlns:a16="http://schemas.microsoft.com/office/drawing/2014/main" xmlns="" id="{0DC0516E-FE0B-D9C3-F787-FA560783C885}"/>
              </a:ext>
            </a:extLst>
          </p:cNvPr>
          <p:cNvSpPr/>
          <p:nvPr/>
        </p:nvSpPr>
        <p:spPr>
          <a:xfrm>
            <a:off x="2083164" y="3672040"/>
            <a:ext cx="2097156" cy="3053935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Общее образование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1 202,7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1 622,8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872,9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794,7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493,1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9" name="Свиток: вертикальный 8">
            <a:extLst>
              <a:ext uri="{FF2B5EF4-FFF2-40B4-BE49-F238E27FC236}">
                <a16:creationId xmlns:a16="http://schemas.microsoft.com/office/drawing/2014/main" xmlns="" id="{F386C226-035A-A4B5-172C-53EEAEE01FEF}"/>
              </a:ext>
            </a:extLst>
          </p:cNvPr>
          <p:cNvSpPr/>
          <p:nvPr/>
        </p:nvSpPr>
        <p:spPr>
          <a:xfrm>
            <a:off x="4081234" y="3663077"/>
            <a:ext cx="2220386" cy="3053935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Дополнительное образование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 77,9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119,4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88,3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88,3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73,9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" name="Свиток: вертикальный 9">
            <a:extLst>
              <a:ext uri="{FF2B5EF4-FFF2-40B4-BE49-F238E27FC236}">
                <a16:creationId xmlns:a16="http://schemas.microsoft.com/office/drawing/2014/main" xmlns="" id="{83C5EE03-0F59-7398-8134-3C2C51770FF3}"/>
              </a:ext>
            </a:extLst>
          </p:cNvPr>
          <p:cNvSpPr/>
          <p:nvPr/>
        </p:nvSpPr>
        <p:spPr>
          <a:xfrm>
            <a:off x="6113505" y="3672039"/>
            <a:ext cx="2179584" cy="3053936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Профессиональная подготовка, переподготовка и повышение квалификации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0,3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0,3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0,3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0,3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1" name="Свиток: вертикальный 10">
            <a:extLst>
              <a:ext uri="{FF2B5EF4-FFF2-40B4-BE49-F238E27FC236}">
                <a16:creationId xmlns:a16="http://schemas.microsoft.com/office/drawing/2014/main" xmlns="" id="{CA058D7B-2109-B72A-42B9-5215CF2CBECE}"/>
              </a:ext>
            </a:extLst>
          </p:cNvPr>
          <p:cNvSpPr/>
          <p:nvPr/>
        </p:nvSpPr>
        <p:spPr>
          <a:xfrm>
            <a:off x="8171141" y="3680469"/>
            <a:ext cx="2097155" cy="3019150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Молодежная политика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4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,4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5,1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4,8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4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,8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9,1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2" name="Свиток: вертикальный 11">
            <a:extLst>
              <a:ext uri="{FF2B5EF4-FFF2-40B4-BE49-F238E27FC236}">
                <a16:creationId xmlns:a16="http://schemas.microsoft.com/office/drawing/2014/main" xmlns="" id="{86B0B92E-E7A4-E816-BF6B-610D315952C5}"/>
              </a:ext>
            </a:extLst>
          </p:cNvPr>
          <p:cNvSpPr/>
          <p:nvPr/>
        </p:nvSpPr>
        <p:spPr>
          <a:xfrm>
            <a:off x="10075791" y="3671490"/>
            <a:ext cx="2097156" cy="3019150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Другие расходы в области образования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17,8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21,7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21,1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21,1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81,7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CC12D2FD-6DD3-6B26-6941-5E66AFA95A78}"/>
              </a:ext>
            </a:extLst>
          </p:cNvPr>
          <p:cNvSpPr/>
          <p:nvPr/>
        </p:nvSpPr>
        <p:spPr>
          <a:xfrm>
            <a:off x="3060685" y="3680469"/>
            <a:ext cx="602629" cy="245592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02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A25099C2-B474-53D8-F0C4-F22941D7A8B7}"/>
              </a:ext>
            </a:extLst>
          </p:cNvPr>
          <p:cNvSpPr/>
          <p:nvPr/>
        </p:nvSpPr>
        <p:spPr>
          <a:xfrm>
            <a:off x="5087542" y="3671490"/>
            <a:ext cx="633934" cy="254571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03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B40808F1-A7AB-41BB-E8AF-0892CB12C4EA}"/>
              </a:ext>
            </a:extLst>
          </p:cNvPr>
          <p:cNvSpPr/>
          <p:nvPr/>
        </p:nvSpPr>
        <p:spPr>
          <a:xfrm>
            <a:off x="7051955" y="3681200"/>
            <a:ext cx="660989" cy="244862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05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C816C174-A5B5-8F82-5D6D-B64DE926AE84}"/>
              </a:ext>
            </a:extLst>
          </p:cNvPr>
          <p:cNvSpPr/>
          <p:nvPr/>
        </p:nvSpPr>
        <p:spPr>
          <a:xfrm>
            <a:off x="9109930" y="3673987"/>
            <a:ext cx="660989" cy="252074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07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88C63DE2-8D5D-B70D-D286-10C2044D7CD8}"/>
              </a:ext>
            </a:extLst>
          </p:cNvPr>
          <p:cNvSpPr/>
          <p:nvPr/>
        </p:nvSpPr>
        <p:spPr>
          <a:xfrm>
            <a:off x="10970840" y="3666962"/>
            <a:ext cx="660989" cy="259100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09</a:t>
            </a:r>
          </a:p>
        </p:txBody>
      </p:sp>
      <p:sp>
        <p:nvSpPr>
          <p:cNvPr id="19" name="Свиток: вертикальный 18">
            <a:extLst>
              <a:ext uri="{FF2B5EF4-FFF2-40B4-BE49-F238E27FC236}">
                <a16:creationId xmlns:a16="http://schemas.microsoft.com/office/drawing/2014/main" xmlns="" id="{A8113004-DA14-ED84-5ED1-19CD328616C0}"/>
              </a:ext>
            </a:extLst>
          </p:cNvPr>
          <p:cNvSpPr/>
          <p:nvPr/>
        </p:nvSpPr>
        <p:spPr>
          <a:xfrm>
            <a:off x="68481" y="3663076"/>
            <a:ext cx="2097156" cy="3053936"/>
          </a:xfrm>
          <a:prstGeom prst="verticalScroll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Дошкольное образование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532,8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519,2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516,1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900" kern="0" dirty="0">
                <a:solidFill>
                  <a:prstClr val="white"/>
                </a:solidFill>
                <a:latin typeface="Calibri"/>
                <a:cs typeface="Calibri"/>
              </a:rPr>
              <a:t>516</a:t>
            </a: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,1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2084,2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EB65E736-1AF2-9E1F-44F2-97F93BCE46B9}"/>
              </a:ext>
            </a:extLst>
          </p:cNvPr>
          <p:cNvSpPr/>
          <p:nvPr/>
        </p:nvSpPr>
        <p:spPr>
          <a:xfrm>
            <a:off x="985032" y="3671490"/>
            <a:ext cx="640726" cy="254571"/>
          </a:xfrm>
          <a:prstGeom prst="ellipse">
            <a:avLst/>
          </a:prstGeom>
          <a:gradFill>
            <a:gsLst>
              <a:gs pos="3000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924620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5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2BC2841-28B6-A3FF-0323-6EA19CF0AD79}"/>
              </a:ext>
            </a:extLst>
          </p:cNvPr>
          <p:cNvSpPr/>
          <p:nvPr/>
        </p:nvSpPr>
        <p:spPr>
          <a:xfrm>
            <a:off x="186812" y="99858"/>
            <a:ext cx="111381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i="1" u="sng" dirty="0">
                <a:ln w="13462">
                  <a:noFill/>
                  <a:prstDash val="solid"/>
                </a:ln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 культуру, </a:t>
            </a:r>
            <a:endParaRPr lang="en-US" sz="3600" b="1" i="1" u="sng" dirty="0">
              <a:ln w="13462">
                <a:noFill/>
                <a:prstDash val="solid"/>
              </a:ln>
              <a:solidFill>
                <a:srgbClr val="5525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i="1" u="sng" dirty="0">
                <a:ln w="13462">
                  <a:noFill/>
                  <a:prstDash val="solid"/>
                </a:ln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кинематографию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87D434D-AFA4-41A0-1E22-FFD731507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430" y="-20877"/>
            <a:ext cx="5393353" cy="62835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4F6F775-8181-58E7-13A9-32BF2D2899A1}"/>
              </a:ext>
            </a:extLst>
          </p:cNvPr>
          <p:cNvSpPr txBox="1"/>
          <p:nvPr/>
        </p:nvSpPr>
        <p:spPr>
          <a:xfrm>
            <a:off x="542646" y="1560988"/>
            <a:ext cx="2976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ДК Машиностроитель</a:t>
            </a:r>
          </a:p>
          <a:p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ДК Юбилейный</a:t>
            </a:r>
            <a:endParaRPr lang="ru-RU" sz="1400" b="1" i="1" dirty="0">
              <a:solidFill>
                <a:srgbClr val="7030A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8120FFE-EA99-1AB0-31BE-2D7500C36645}"/>
              </a:ext>
            </a:extLst>
          </p:cNvPr>
          <p:cNvSpPr txBox="1"/>
          <p:nvPr/>
        </p:nvSpPr>
        <p:spPr>
          <a:xfrm>
            <a:off x="519379" y="2472051"/>
            <a:ext cx="2839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Краеведческий</a:t>
            </a:r>
            <a:r>
              <a:rPr lang="ru-RU" sz="16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itchFamily="34" charset="0"/>
              </a:rPr>
              <a:t> </a:t>
            </a:r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музей</a:t>
            </a:r>
            <a:endParaRPr lang="ru-RU" sz="1400" b="1" i="1" dirty="0">
              <a:solidFill>
                <a:srgbClr val="7030A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CE5E17-0D14-E90B-07B9-CC4C2EBB8FCB}"/>
              </a:ext>
            </a:extLst>
          </p:cNvPr>
          <p:cNvSpPr txBox="1"/>
          <p:nvPr/>
        </p:nvSpPr>
        <p:spPr>
          <a:xfrm>
            <a:off x="478526" y="3136893"/>
            <a:ext cx="304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Централизованная</a:t>
            </a:r>
          </a:p>
          <a:p>
            <a:r>
              <a:rPr lang="ru-RU" sz="1600" b="1" i="1" dirty="0">
                <a:solidFill>
                  <a:srgbClr val="7030A0"/>
                </a:solidFill>
                <a:latin typeface="Bookman Old Style" panose="02050604050505020204" pitchFamily="18" charset="0"/>
                <a:cs typeface="Arial" pitchFamily="34" charset="0"/>
              </a:rPr>
              <a:t>библиотечная система</a:t>
            </a:r>
            <a:endParaRPr lang="ru-RU" sz="1400" b="1" i="1" dirty="0">
              <a:solidFill>
                <a:srgbClr val="7030A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C5CFDEDF-D439-3E57-D111-0FB1EC36520A}"/>
              </a:ext>
            </a:extLst>
          </p:cNvPr>
          <p:cNvSpPr/>
          <p:nvPr/>
        </p:nvSpPr>
        <p:spPr>
          <a:xfrm>
            <a:off x="-1" y="1674394"/>
            <a:ext cx="542649" cy="338554"/>
          </a:xfrm>
          <a:prstGeom prst="rightArrow">
            <a:avLst/>
          </a:prstGeom>
          <a:solidFill>
            <a:srgbClr val="0086EA"/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xmlns="" id="{7CB48E39-0EE8-D894-3860-1B2BD79DD35C}"/>
              </a:ext>
            </a:extLst>
          </p:cNvPr>
          <p:cNvSpPr/>
          <p:nvPr/>
        </p:nvSpPr>
        <p:spPr>
          <a:xfrm>
            <a:off x="0" y="2447113"/>
            <a:ext cx="542647" cy="338554"/>
          </a:xfrm>
          <a:prstGeom prst="rightArrow">
            <a:avLst/>
          </a:prstGeom>
          <a:solidFill>
            <a:srgbClr val="0086EA"/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xmlns="" id="{DAB1F830-2214-5DCD-B5E4-5701BDB66728}"/>
              </a:ext>
            </a:extLst>
          </p:cNvPr>
          <p:cNvSpPr/>
          <p:nvPr/>
        </p:nvSpPr>
        <p:spPr>
          <a:xfrm>
            <a:off x="0" y="3270610"/>
            <a:ext cx="542646" cy="338554"/>
          </a:xfrm>
          <a:prstGeom prst="rightArrow">
            <a:avLst/>
          </a:prstGeom>
          <a:solidFill>
            <a:srgbClr val="0086EA"/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" name="Свиток: вертикальный 9">
            <a:extLst>
              <a:ext uri="{FF2B5EF4-FFF2-40B4-BE49-F238E27FC236}">
                <a16:creationId xmlns:a16="http://schemas.microsoft.com/office/drawing/2014/main" xmlns="" id="{816E654B-3A26-AB19-7BC0-9BAB4EFF1B1E}"/>
              </a:ext>
            </a:extLst>
          </p:cNvPr>
          <p:cNvSpPr/>
          <p:nvPr/>
        </p:nvSpPr>
        <p:spPr>
          <a:xfrm>
            <a:off x="6269491" y="3673411"/>
            <a:ext cx="2802834" cy="3120887"/>
          </a:xfrm>
          <a:prstGeom prst="verticalScroll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Другие вопросы в области культуры, кинематографии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17,4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18,7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18,7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18,7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73,5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1" name="Свиток: вертикальный 10">
            <a:extLst>
              <a:ext uri="{FF2B5EF4-FFF2-40B4-BE49-F238E27FC236}">
                <a16:creationId xmlns:a16="http://schemas.microsoft.com/office/drawing/2014/main" xmlns="" id="{A3E14981-A76E-8DA2-D9CA-2B9E0101863C}"/>
              </a:ext>
            </a:extLst>
          </p:cNvPr>
          <p:cNvSpPr/>
          <p:nvPr/>
        </p:nvSpPr>
        <p:spPr>
          <a:xfrm>
            <a:off x="3420144" y="3661345"/>
            <a:ext cx="2802833" cy="3120887"/>
          </a:xfrm>
          <a:prstGeom prst="verticalScroll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  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Культура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90,2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89,6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82,</a:t>
            </a:r>
            <a:r>
              <a:rPr lang="ru-RU" sz="1000" kern="0" dirty="0">
                <a:solidFill>
                  <a:prstClr val="white"/>
                </a:solidFill>
                <a:latin typeface="Calibri"/>
                <a:cs typeface="Calibri"/>
              </a:rPr>
              <a:t>5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82,</a:t>
            </a:r>
            <a:r>
              <a:rPr lang="ru-RU" sz="1000" kern="0" dirty="0">
                <a:solidFill>
                  <a:prstClr val="white"/>
                </a:solidFill>
                <a:latin typeface="Calibri"/>
                <a:cs typeface="Calibri"/>
              </a:rPr>
              <a:t>5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344,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61F33A52-EE0B-2417-F631-E8B0367FEF1E}"/>
              </a:ext>
            </a:extLst>
          </p:cNvPr>
          <p:cNvSpPr/>
          <p:nvPr/>
        </p:nvSpPr>
        <p:spPr>
          <a:xfrm>
            <a:off x="4717504" y="3689926"/>
            <a:ext cx="785046" cy="309865"/>
          </a:xfrm>
          <a:prstGeom prst="ellipse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01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EE8852CD-58DE-422C-CE38-D5C0C032FAE1}"/>
              </a:ext>
            </a:extLst>
          </p:cNvPr>
          <p:cNvSpPr/>
          <p:nvPr/>
        </p:nvSpPr>
        <p:spPr>
          <a:xfrm>
            <a:off x="7547569" y="3689926"/>
            <a:ext cx="761999" cy="309865"/>
          </a:xfrm>
          <a:prstGeom prst="ellipse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04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xmlns="" id="{B6F05C6B-C129-C023-0766-59DFFAF30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7086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669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3000">
              <a:srgbClr val="EDE1F3"/>
            </a:gs>
            <a:gs pos="85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84B4E90-3946-5E93-E412-3D9C41C74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625" y="-29703"/>
            <a:ext cx="4295375" cy="3646924"/>
          </a:xfrm>
          <a:prstGeom prst="teardrop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7CBF6ED7-4A40-2BF1-1FA8-1EA1F94CB7DE}"/>
              </a:ext>
            </a:extLst>
          </p:cNvPr>
          <p:cNvSpPr txBox="1">
            <a:spLocks/>
          </p:cNvSpPr>
          <p:nvPr/>
        </p:nvSpPr>
        <p:spPr>
          <a:xfrm>
            <a:off x="298472" y="616668"/>
            <a:ext cx="929923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 физическую </a:t>
            </a:r>
          </a:p>
          <a:p>
            <a:pPr>
              <a:defRPr/>
            </a:pPr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 и спорт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AB2E394-8483-1593-9EF7-1E70D8F8A57E}"/>
              </a:ext>
            </a:extLst>
          </p:cNvPr>
          <p:cNvSpPr txBox="1"/>
          <p:nvPr/>
        </p:nvSpPr>
        <p:spPr>
          <a:xfrm>
            <a:off x="461284" y="1845678"/>
            <a:ext cx="2452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3</a:t>
            </a:r>
            <a:r>
              <a:rPr lang="ru-RU" sz="1600" i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спортивные школы</a:t>
            </a:r>
          </a:p>
          <a:p>
            <a:r>
              <a:rPr lang="ru-RU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1 399 </a:t>
            </a:r>
            <a:r>
              <a:rPr lang="ru-RU" sz="1600" i="1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человек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EE86B44-6B3F-1D1C-C326-7980FA4773D0}"/>
              </a:ext>
            </a:extLst>
          </p:cNvPr>
          <p:cNvSpPr txBox="1"/>
          <p:nvPr/>
        </p:nvSpPr>
        <p:spPr>
          <a:xfrm>
            <a:off x="3653383" y="2273242"/>
            <a:ext cx="227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ВСК «Нефтяник»</a:t>
            </a:r>
          </a:p>
          <a:p>
            <a:r>
              <a:rPr lang="ru-RU" sz="1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ФОК «Кристалл»</a:t>
            </a:r>
            <a:endParaRPr lang="ru-RU" sz="1400" b="1" i="1" dirty="0">
              <a:solidFill>
                <a:srgbClr val="FF000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6" name="Свиток: вертикальный 5">
            <a:extLst>
              <a:ext uri="{FF2B5EF4-FFF2-40B4-BE49-F238E27FC236}">
                <a16:creationId xmlns:a16="http://schemas.microsoft.com/office/drawing/2014/main" xmlns="" id="{AD72A170-BBC0-2741-2F2C-BF707D2B2D51}"/>
              </a:ext>
            </a:extLst>
          </p:cNvPr>
          <p:cNvSpPr/>
          <p:nvPr/>
        </p:nvSpPr>
        <p:spPr>
          <a:xfrm>
            <a:off x="180939" y="3429000"/>
            <a:ext cx="2817401" cy="3119284"/>
          </a:xfrm>
          <a:prstGeom prst="verticalScroll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88,6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109,</a:t>
            </a:r>
            <a:r>
              <a:rPr lang="ru-RU" sz="1000" kern="0" dirty="0">
                <a:solidFill>
                  <a:prstClr val="white"/>
                </a:solidFill>
                <a:latin typeface="Calibri"/>
                <a:cs typeface="Calibri"/>
              </a:rPr>
              <a:t>3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- 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91,7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91,7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381,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7" name="Свиток: вертикальный 6">
            <a:extLst>
              <a:ext uri="{FF2B5EF4-FFF2-40B4-BE49-F238E27FC236}">
                <a16:creationId xmlns:a16="http://schemas.microsoft.com/office/drawing/2014/main" xmlns="" id="{202FB68A-8A82-F425-9D9C-A97165044A5F}"/>
              </a:ext>
            </a:extLst>
          </p:cNvPr>
          <p:cNvSpPr/>
          <p:nvPr/>
        </p:nvSpPr>
        <p:spPr>
          <a:xfrm>
            <a:off x="2914200" y="3429386"/>
            <a:ext cx="2817401" cy="3118897"/>
          </a:xfrm>
          <a:prstGeom prst="verticalScroll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Массовый спорт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4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,8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4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,7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3,9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3,9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17,3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8" name="Свиток: вертикальный 7">
            <a:extLst>
              <a:ext uri="{FF2B5EF4-FFF2-40B4-BE49-F238E27FC236}">
                <a16:creationId xmlns:a16="http://schemas.microsoft.com/office/drawing/2014/main" xmlns="" id="{66AB96CB-A41C-DF98-DF68-345F439C1755}"/>
              </a:ext>
            </a:extLst>
          </p:cNvPr>
          <p:cNvSpPr/>
          <p:nvPr/>
        </p:nvSpPr>
        <p:spPr>
          <a:xfrm>
            <a:off x="5731601" y="3428999"/>
            <a:ext cx="2821243" cy="3118897"/>
          </a:xfrm>
          <a:prstGeom prst="verticalScroll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физической культуры и спорта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2023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1,1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 (оценка)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2024 год –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1,2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2025 год 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1,2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2026 год – </a:t>
            </a:r>
            <a:r>
              <a:rPr lang="en-US" sz="1000" kern="0" dirty="0">
                <a:solidFill>
                  <a:prstClr val="white"/>
                </a:solidFill>
                <a:latin typeface="Calibri"/>
                <a:cs typeface="Calibri"/>
              </a:rPr>
              <a:t>1,2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(проект)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4,7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8CE8D0D4-879A-3CAB-3890-1AD748D8F5F2}"/>
              </a:ext>
            </a:extLst>
          </p:cNvPr>
          <p:cNvSpPr/>
          <p:nvPr/>
        </p:nvSpPr>
        <p:spPr>
          <a:xfrm>
            <a:off x="1480930" y="3429000"/>
            <a:ext cx="682887" cy="347870"/>
          </a:xfrm>
          <a:prstGeom prst="ellipse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01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26C3FAFB-51C5-54CF-C368-49C5CEFA46A6}"/>
              </a:ext>
            </a:extLst>
          </p:cNvPr>
          <p:cNvSpPr/>
          <p:nvPr/>
        </p:nvSpPr>
        <p:spPr>
          <a:xfrm>
            <a:off x="4270370" y="3424748"/>
            <a:ext cx="693492" cy="347870"/>
          </a:xfrm>
          <a:prstGeom prst="ellipse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02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B63ED031-CDB0-ECEE-1B2B-A3673643B9F3}"/>
              </a:ext>
            </a:extLst>
          </p:cNvPr>
          <p:cNvSpPr/>
          <p:nvPr/>
        </p:nvSpPr>
        <p:spPr>
          <a:xfrm>
            <a:off x="7005391" y="3424748"/>
            <a:ext cx="691732" cy="347870"/>
          </a:xfrm>
          <a:prstGeom prst="ellipse">
            <a:avLst/>
          </a:prstGeom>
          <a:gradFill>
            <a:gsLst>
              <a:gs pos="0">
                <a:srgbClr val="15C2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99000">
                <a:srgbClr val="D4B5E3"/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05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B44C2EBA-9BB3-8AD2-9447-848F2E926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3685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35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EDE1F3"/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76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A2FB293-BDFD-6B42-095B-487196BAFC6C}"/>
              </a:ext>
            </a:extLst>
          </p:cNvPr>
          <p:cNvSpPr txBox="1"/>
          <p:nvPr/>
        </p:nvSpPr>
        <p:spPr>
          <a:xfrm>
            <a:off x="121920" y="59322"/>
            <a:ext cx="1197400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проекты города Бузулука 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A8ACD438-BFF2-5A95-8D0F-DF672F2D98CD}"/>
              </a:ext>
            </a:extLst>
          </p:cNvPr>
          <p:cNvCxnSpPr>
            <a:cxnSpLocks/>
          </p:cNvCxnSpPr>
          <p:nvPr/>
        </p:nvCxnSpPr>
        <p:spPr>
          <a:xfrm flipV="1">
            <a:off x="1539938" y="3153080"/>
            <a:ext cx="0" cy="307120"/>
          </a:xfrm>
          <a:prstGeom prst="straightConnector1">
            <a:avLst/>
          </a:prstGeom>
          <a:noFill/>
          <a:ln w="6350" cap="flat" cmpd="sng" algn="ctr">
            <a:solidFill>
              <a:srgbClr val="AA2070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2F87336B-0415-BC68-6D0F-22DDBCC032C6}"/>
              </a:ext>
            </a:extLst>
          </p:cNvPr>
          <p:cNvCxnSpPr>
            <a:cxnSpLocks/>
          </p:cNvCxnSpPr>
          <p:nvPr/>
        </p:nvCxnSpPr>
        <p:spPr>
          <a:xfrm>
            <a:off x="6747214" y="2593485"/>
            <a:ext cx="0" cy="405050"/>
          </a:xfrm>
          <a:prstGeom prst="straightConnector1">
            <a:avLst/>
          </a:prstGeom>
          <a:noFill/>
          <a:ln w="6350" cap="flat" cmpd="sng" algn="ctr">
            <a:solidFill>
              <a:srgbClr val="AA2070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2BAE0F2-7EE6-8C41-ACCC-07EDFEFB5C51}"/>
              </a:ext>
            </a:extLst>
          </p:cNvPr>
          <p:cNvSpPr txBox="1"/>
          <p:nvPr/>
        </p:nvSpPr>
        <p:spPr>
          <a:xfrm>
            <a:off x="139301" y="1628507"/>
            <a:ext cx="5305486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75,2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«Модернизация школьных систем </a:t>
            </a:r>
            <a:r>
              <a:rPr lang="ru-RU" sz="1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образования»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0,6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   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каждого ребенка»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744,9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«Современная школа»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37,2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комфортной  городской среды»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5,6 </a:t>
            </a:r>
            <a:r>
              <a:rPr kumimoji="0" lang="ru-RU" sz="1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 руб.   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 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«Культурная среда»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2,7</a:t>
            </a:r>
            <a:r>
              <a:rPr lang="ru-RU" sz="1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    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«Патриотическое воспитание граждан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</a:t>
            </a:r>
            <a:r>
              <a:rPr lang="ru-RU" sz="1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Российской Федерации»</a:t>
            </a:r>
            <a:endParaRPr kumimoji="0" lang="ru-RU" sz="13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92FDC9-7023-F020-12C1-A23393F76CC7}"/>
              </a:ext>
            </a:extLst>
          </p:cNvPr>
          <p:cNvSpPr txBox="1"/>
          <p:nvPr/>
        </p:nvSpPr>
        <p:spPr>
          <a:xfrm>
            <a:off x="5000104" y="2998535"/>
            <a:ext cx="3887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75,2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руб.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«Модернизация школьных систем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образования»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2,7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руб.  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«Патриотическое воспитание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граждан Российской Федерации»</a:t>
            </a:r>
            <a:endParaRPr lang="ru-RU" sz="1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6266ABA-F936-7623-E0DC-046B7F0BD1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1" y="5253310"/>
            <a:ext cx="5156333" cy="16046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92873068-8CD4-AC85-CD2F-0C8E281D7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5201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29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xmlns="" id="{06704C7B-4AF5-79BE-1120-52518E2F584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28078" y="3716134"/>
            <a:ext cx="2672293" cy="1423122"/>
          </a:xfrm>
          <a:prstGeom prst="ellipse">
            <a:avLst/>
          </a:prstGeom>
          <a:gradFill flip="none" rotWithShape="1">
            <a:gsLst>
              <a:gs pos="0">
                <a:srgbClr val="4E67C8">
                  <a:lumMod val="0"/>
                  <a:lumOff val="100000"/>
                </a:srgbClr>
              </a:gs>
              <a:gs pos="35000">
                <a:srgbClr val="4E67C8">
                  <a:lumMod val="0"/>
                  <a:lumOff val="100000"/>
                </a:srgbClr>
              </a:gs>
              <a:gs pos="100000">
                <a:srgbClr val="4E67C8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57150">
            <a:noFill/>
            <a:round/>
            <a:headEnd/>
            <a:tailEnd/>
          </a:ln>
          <a:effectLst>
            <a:glow rad="381000">
              <a:srgbClr val="5ECCF3">
                <a:satMod val="175000"/>
                <a:alpha val="40000"/>
              </a:srgb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2024 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866,2</a:t>
            </a:r>
            <a:r>
              <a:rPr lang="ru-RU" sz="20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xmlns="" id="{46663FAA-1D4A-7050-4F76-B72B0CF2C01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5557323" y="1185773"/>
            <a:ext cx="2748471" cy="1407712"/>
          </a:xfrm>
          <a:prstGeom prst="ellipse">
            <a:avLst/>
          </a:prstGeom>
          <a:gradFill flip="none" rotWithShape="1">
            <a:gsLst>
              <a:gs pos="0">
                <a:srgbClr val="4E67C8">
                  <a:lumMod val="0"/>
                  <a:lumOff val="100000"/>
                </a:srgbClr>
              </a:gs>
              <a:gs pos="35000">
                <a:srgbClr val="4E67C8">
                  <a:lumMod val="0"/>
                  <a:lumOff val="100000"/>
                </a:srgbClr>
              </a:gs>
              <a:gs pos="100000">
                <a:srgbClr val="4E67C8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57150">
            <a:noFill/>
            <a:round/>
            <a:headEnd/>
            <a:tailEnd/>
          </a:ln>
          <a:effectLst>
            <a:glow rad="381000">
              <a:srgbClr val="5ECCF3">
                <a:satMod val="175000"/>
                <a:alpha val="40000"/>
              </a:srgb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2025 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77,9 </a:t>
            </a:r>
            <a:r>
              <a:rPr lang="ru-RU" sz="20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0C5C2F8-CED1-3ABC-A256-952089163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2646" y="3054044"/>
            <a:ext cx="164606" cy="60355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ACE45AA-6393-8F84-CE54-5EEC4FB044A5}"/>
              </a:ext>
            </a:extLst>
          </p:cNvPr>
          <p:cNvSpPr txBox="1"/>
          <p:nvPr/>
        </p:nvSpPr>
        <p:spPr>
          <a:xfrm>
            <a:off x="8670896" y="2224623"/>
            <a:ext cx="623365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2,7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руб.  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«Патриотическое воспитание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граждан Российской Федерации»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xmlns="" id="{B2A7C446-8244-D1E7-6189-A52B7F3E5BA4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9191625" y="3668509"/>
            <a:ext cx="2596096" cy="1498429"/>
          </a:xfrm>
          <a:prstGeom prst="ellipse">
            <a:avLst/>
          </a:prstGeom>
          <a:gradFill flip="none" rotWithShape="1">
            <a:gsLst>
              <a:gs pos="0">
                <a:srgbClr val="4E67C8">
                  <a:lumMod val="0"/>
                  <a:lumOff val="100000"/>
                </a:srgbClr>
              </a:gs>
              <a:gs pos="35000">
                <a:srgbClr val="4E67C8">
                  <a:lumMod val="0"/>
                  <a:lumOff val="100000"/>
                </a:srgbClr>
              </a:gs>
              <a:gs pos="100000">
                <a:srgbClr val="4E67C8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57150">
            <a:noFill/>
            <a:round/>
            <a:headEnd/>
            <a:tailEnd/>
          </a:ln>
          <a:effectLst>
            <a:glow rad="381000">
              <a:srgbClr val="5ECCF3">
                <a:satMod val="175000"/>
                <a:alpha val="40000"/>
              </a:srgb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2026 (проект)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2,7</a:t>
            </a:r>
            <a:r>
              <a:rPr lang="ru-RU" sz="20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016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D62CB8-00B9-0569-A7B5-265D1997A0CF}"/>
              </a:ext>
            </a:extLst>
          </p:cNvPr>
          <p:cNvSpPr txBox="1"/>
          <p:nvPr/>
        </p:nvSpPr>
        <p:spPr>
          <a:xfrm>
            <a:off x="707923" y="210905"/>
            <a:ext cx="104418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200" b="1" i="1" u="sng" strike="noStrike" kern="1200" cap="all" spc="0" normalizeH="0" baseline="0" noProof="0" dirty="0">
                <a:ln>
                  <a:noFill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ГЛОССАРИЙ</a:t>
            </a:r>
            <a:r>
              <a:rPr kumimoji="0" lang="ru-RU" sz="4200" b="1" i="1" u="sng" strike="noStrike" kern="1200" cap="all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356F31B-2831-CDA6-9DCE-E3C49973C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97" b="89559" l="6812" r="92464">
                        <a14:foregroundMark x1="35145" y1="50000" x2="35145" y2="50000"/>
                        <a14:foregroundMark x1="31667" y1="88631" x2="31667" y2="88631"/>
                        <a14:foregroundMark x1="19565" y1="89211" x2="19565" y2="89211"/>
                        <a14:foregroundMark x1="16232" y1="88863" x2="16232" y2="88863"/>
                        <a14:foregroundMark x1="33188" y1="88631" x2="33188" y2="88631"/>
                        <a14:foregroundMark x1="44783" y1="90603" x2="44783" y2="90603"/>
                        <a14:foregroundMark x1="15072" y1="73434" x2="15072" y2="73434"/>
                        <a14:foregroundMark x1="17826" y1="61369" x2="17681" y2="60441"/>
                        <a14:foregroundMark x1="21159" y1="40951" x2="21159" y2="40951"/>
                        <a14:foregroundMark x1="22971" y1="27842" x2="32246" y2="12529"/>
                        <a14:foregroundMark x1="32246" y1="12529" x2="57609" y2="21578"/>
                        <a14:foregroundMark x1="57609" y1="21578" x2="73986" y2="18910"/>
                        <a14:foregroundMark x1="73986" y1="18910" x2="81957" y2="26914"/>
                        <a14:foregroundMark x1="81957" y1="26914" x2="84203" y2="42691"/>
                        <a14:foregroundMark x1="84203" y1="42691" x2="82609" y2="52204"/>
                        <a14:foregroundMark x1="82609" y1="52204" x2="82971" y2="62297"/>
                        <a14:foregroundMark x1="82971" y1="62297" x2="90797" y2="77030"/>
                        <a14:foregroundMark x1="90797" y1="77030" x2="91304" y2="85847"/>
                        <a14:foregroundMark x1="91304" y1="85847" x2="75217" y2="88051"/>
                        <a14:foregroundMark x1="29203" y1="16589" x2="22464" y2="26798"/>
                        <a14:foregroundMark x1="22464" y1="26798" x2="19638" y2="38283"/>
                        <a14:foregroundMark x1="19638" y1="38283" x2="20072" y2="49072"/>
                        <a14:foregroundMark x1="20072" y1="49072" x2="10145" y2="72274"/>
                        <a14:foregroundMark x1="10145" y1="72274" x2="11884" y2="84339"/>
                        <a14:foregroundMark x1="11884" y1="84339" x2="16522" y2="89675"/>
                        <a14:foregroundMark x1="16522" y1="89675" x2="16594" y2="89675"/>
                        <a14:foregroundMark x1="25870" y1="13457" x2="25870" y2="13457"/>
                        <a14:foregroundMark x1="23551" y1="18329" x2="23406" y2="18794"/>
                        <a14:foregroundMark x1="20072" y1="27842" x2="19928" y2="28886"/>
                        <a14:foregroundMark x1="19565" y1="36543" x2="19420" y2="37239"/>
                        <a14:foregroundMark x1="18551" y1="47216" x2="18261" y2="48724"/>
                        <a14:foregroundMark x1="16522" y1="53132" x2="15580" y2="54408"/>
                        <a14:foregroundMark x1="12826" y1="64269" x2="12826" y2="64269"/>
                        <a14:foregroundMark x1="10797" y1="65661" x2="10435" y2="66473"/>
                        <a14:foregroundMark x1="9348" y1="71810" x2="9348" y2="72622"/>
                        <a14:foregroundMark x1="8841" y1="78422" x2="8913" y2="79466"/>
                        <a14:foregroundMark x1="9783" y1="83063" x2="10072" y2="83179"/>
                        <a14:foregroundMark x1="11667" y1="85151" x2="11667" y2="85151"/>
                        <a14:foregroundMark x1="8913" y1="82947" x2="8696" y2="82251"/>
                        <a14:foregroundMark x1="7609" y1="75174" x2="7609" y2="73782"/>
                        <a14:foregroundMark x1="6884" y1="72390" x2="6884" y2="72390"/>
                        <a14:foregroundMark x1="8986" y1="64617" x2="9275" y2="64153"/>
                        <a14:foregroundMark x1="12174" y1="58005" x2="12174" y2="58005"/>
                        <a14:foregroundMark x1="23406" y1="20186" x2="23406" y2="20186"/>
                        <a14:foregroundMark x1="26304" y1="13457" x2="26522" y2="12993"/>
                        <a14:foregroundMark x1="30580" y1="10673" x2="31087" y2="10673"/>
                        <a14:foregroundMark x1="35145" y1="10209" x2="35580" y2="10325"/>
                        <a14:foregroundMark x1="41159" y1="13225" x2="41594" y2="13225"/>
                        <a14:foregroundMark x1="45217" y1="14153" x2="45580" y2="14385"/>
                        <a14:foregroundMark x1="48551" y1="17285" x2="48913" y2="17285"/>
                        <a14:foregroundMark x1="52536" y1="18329" x2="53478" y2="18561"/>
                        <a14:foregroundMark x1="57319" y1="19954" x2="57826" y2="19954"/>
                        <a14:foregroundMark x1="61014" y1="19838" x2="61449" y2="19838"/>
                        <a14:foregroundMark x1="66087" y1="16821" x2="66594" y2="16821"/>
                        <a14:foregroundMark x1="70797" y1="16821" x2="71087" y2="16821"/>
                        <a14:foregroundMark x1="74203" y1="16589" x2="74203" y2="16589"/>
                        <a14:foregroundMark x1="79420" y1="18794" x2="80072" y2="19374"/>
                        <a14:foregroundMark x1="82464" y1="23434" x2="83043" y2="23782"/>
                        <a14:foregroundMark x1="84928" y1="29466" x2="84928" y2="29466"/>
                        <a14:foregroundMark x1="85435" y1="38283" x2="85435" y2="38863"/>
                        <a14:foregroundMark x1="85217" y1="46056" x2="85217" y2="46056"/>
                        <a14:foregroundMark x1="84855" y1="52088" x2="84855" y2="52088"/>
                        <a14:foregroundMark x1="87971" y1="69026" x2="87971" y2="69026"/>
                        <a14:foregroundMark x1="90290" y1="72042" x2="90435" y2="72506"/>
                        <a14:foregroundMark x1="91812" y1="74826" x2="91812" y2="74826"/>
                        <a14:foregroundMark x1="92464" y1="77610" x2="92464" y2="77610"/>
                        <a14:foregroundMark x1="86449" y1="42691" x2="86449" y2="42691"/>
                        <a14:foregroundMark x1="86812" y1="29930" x2="86812" y2="29930"/>
                        <a14:foregroundMark x1="83696" y1="22158" x2="83696" y2="22158"/>
                        <a14:foregroundMark x1="22391" y1="19026" x2="22391" y2="19026"/>
                        <a14:foregroundMark x1="19275" y1="20186" x2="19275" y2="20186"/>
                        <a14:foregroundMark x1="19638" y1="67517" x2="19638" y2="67517"/>
                        <a14:foregroundMark x1="20725" y1="71810" x2="20725" y2="71810"/>
                        <a14:foregroundMark x1="16812" y1="67865" x2="17681" y2="67865"/>
                        <a14:foregroundMark x1="82971" y1="78190" x2="82971" y2="78190"/>
                        <a14:foregroundMark x1="80942" y1="70070" x2="80942" y2="70070"/>
                        <a14:foregroundMark x1="84783" y1="77958" x2="84783" y2="77958"/>
                        <a14:foregroundMark x1="87464" y1="78538" x2="87246" y2="77958"/>
                        <a14:foregroundMark x1="85145" y1="73666" x2="85145" y2="73666"/>
                        <a14:foregroundMark x1="83768" y1="70302" x2="83768" y2="69722"/>
                        <a14:foregroundMark x1="82754" y1="66241" x2="82754" y2="66241"/>
                        <a14:foregroundMark x1="82174" y1="65197" x2="82029" y2="66241"/>
                        <a14:foregroundMark x1="80797" y1="73202" x2="80797" y2="73202"/>
                        <a14:foregroundMark x1="77319" y1="16705" x2="77319" y2="16705"/>
                        <a14:foregroundMark x1="77609" y1="16241" x2="77609" y2="16241"/>
                        <a14:foregroundMark x1="32464" y1="9397" x2="32464" y2="9397"/>
                        <a14:foregroundMark x1="22174" y1="14965" x2="22174" y2="14965"/>
                        <a14:foregroundMark x1="18333" y1="25406" x2="18333" y2="25754"/>
                        <a14:foregroundMark x1="7971" y1="83875" x2="7971" y2="83875"/>
                        <a14:foregroundMark x1="82101" y1="19490" x2="82101" y2="19490"/>
                        <a14:foregroundMark x1="16522" y1="32831" x2="16522" y2="328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611" y="-86824"/>
            <a:ext cx="2578955" cy="13551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76E1F7-A3C1-5054-E1A5-F74EA23D5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9200"/>
            <a:ext cx="12192002" cy="5638800"/>
          </a:xfrm>
          <a:prstGeom prst="rect">
            <a:avLst/>
          </a:prstGeom>
          <a:gradFill>
            <a:gsLst>
              <a:gs pos="100000">
                <a:srgbClr val="EDE1F3"/>
              </a:gs>
              <a:gs pos="0">
                <a:schemeClr val="accent1">
                  <a:lumMod val="5000"/>
                  <a:lumOff val="95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83000">
                <a:srgbClr val="EDE1F3"/>
              </a:gs>
              <a:gs pos="5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ADDB2F-3910-3061-A513-6F781FA7B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581401" cy="501650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042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rgbClr val="EDE1F3"/>
            </a:gs>
            <a:gs pos="99000">
              <a:srgbClr val="EDE1F3"/>
            </a:gs>
            <a:gs pos="1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643C08F-CB57-7A48-7B8B-AE1916330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542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0080C43-1245-5479-B4FF-C0F94C9533A9}"/>
              </a:ext>
            </a:extLst>
          </p:cNvPr>
          <p:cNvSpPr txBox="1"/>
          <p:nvPr/>
        </p:nvSpPr>
        <p:spPr>
          <a:xfrm>
            <a:off x="1419779" y="-70425"/>
            <a:ext cx="9926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проекты города Бузулука</a:t>
            </a:r>
          </a:p>
        </p:txBody>
      </p:sp>
      <p:sp>
        <p:nvSpPr>
          <p:cNvPr id="24" name="Oval 11">
            <a:extLst>
              <a:ext uri="{FF2B5EF4-FFF2-40B4-BE49-F238E27FC236}">
                <a16:creationId xmlns:a16="http://schemas.microsoft.com/office/drawing/2014/main" xmlns="" id="{5C0E7EBF-D6CC-A5D9-2A52-2F1ADBBB805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33290" y="1178481"/>
            <a:ext cx="3842712" cy="2293799"/>
          </a:xfrm>
          <a:prstGeom prst="ellipse">
            <a:avLst/>
          </a:prstGeom>
          <a:gradFill rotWithShape="1">
            <a:gsLst>
              <a:gs pos="0">
                <a:srgbClr val="59A8D1">
                  <a:gamma/>
                  <a:tint val="0"/>
                  <a:invGamma/>
                </a:srgbClr>
              </a:gs>
              <a:gs pos="50000">
                <a:srgbClr val="59A8D1"/>
              </a:gs>
              <a:gs pos="100000">
                <a:srgbClr val="59A8D1">
                  <a:gamma/>
                  <a:tint val="0"/>
                  <a:invGamma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>
            <a:glow rad="101600">
              <a:srgbClr val="62E4A6">
                <a:alpha val="40000"/>
              </a:srgbClr>
            </a:glow>
          </a:effectLst>
        </p:spPr>
        <p:txBody>
          <a:bodyPr wrap="square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«Культурная среда»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5,6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Ремонт детской библиотеки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им. С.Я. Маршака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6C156258-5615-782F-1916-31B63FD34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46" y="1204205"/>
            <a:ext cx="3740145" cy="2107880"/>
          </a:xfrm>
          <a:prstGeom prst="rect">
            <a:avLst/>
          </a:prstGeom>
          <a:effectLst>
            <a:glow rad="101600">
              <a:srgbClr val="62E4A6">
                <a:alpha val="40000"/>
              </a:srgbClr>
            </a:glo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17D5829B-7E82-EBD5-6831-DE0326FC8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46" y="3429000"/>
            <a:ext cx="4178794" cy="2281182"/>
          </a:xfrm>
          <a:prstGeom prst="rect">
            <a:avLst/>
          </a:prstGeom>
          <a:effectLst>
            <a:glow rad="101600">
              <a:srgbClr val="62E4A6">
                <a:alpha val="40000"/>
              </a:srgbClr>
            </a:glo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AF40ABA6-8888-210D-4224-C498C7E4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438" y="3545851"/>
            <a:ext cx="4131779" cy="2281182"/>
          </a:xfrm>
          <a:prstGeom prst="rect">
            <a:avLst/>
          </a:prstGeom>
          <a:effectLst>
            <a:glow rad="101600">
              <a:srgbClr val="62E4A6">
                <a:alpha val="40000"/>
              </a:srgbClr>
            </a:glo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C623F206-723C-506C-74F8-25F0050FA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481" y="2556095"/>
            <a:ext cx="3302386" cy="2076673"/>
          </a:xfrm>
          <a:prstGeom prst="rect">
            <a:avLst/>
          </a:prstGeom>
          <a:effectLst>
            <a:glow rad="228600">
              <a:srgbClr val="62E4A6">
                <a:alpha val="40000"/>
              </a:srgbClr>
            </a:glow>
            <a:softEdge rad="31750"/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7116906-375C-7830-DC32-C01C25F0E7F4}"/>
              </a:ext>
            </a:extLst>
          </p:cNvPr>
          <p:cNvSpPr txBox="1"/>
          <p:nvPr/>
        </p:nvSpPr>
        <p:spPr>
          <a:xfrm>
            <a:off x="-874438" y="148973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«Современная школа»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744,9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школы на  825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мест по ул. Мурманская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5F0F9B6-DFAF-48FC-2D2E-B08906C575AA}"/>
              </a:ext>
            </a:extLst>
          </p:cNvPr>
          <p:cNvSpPr txBox="1"/>
          <p:nvPr/>
        </p:nvSpPr>
        <p:spPr>
          <a:xfrm>
            <a:off x="267727" y="3754024"/>
            <a:ext cx="4473459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«Формирование комфортной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городской среды»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37,2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Третий этап реконструкции Аллеи «Дружба»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BED4649-0935-DAC6-AD6E-065CEA1DFB2E}"/>
              </a:ext>
            </a:extLst>
          </p:cNvPr>
          <p:cNvSpPr txBox="1"/>
          <p:nvPr/>
        </p:nvSpPr>
        <p:spPr>
          <a:xfrm>
            <a:off x="6848448" y="3754024"/>
            <a:ext cx="60777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«Успех каждого ребенка»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0,6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 рублей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Ремонт спортивного зала специальной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(коррекционной) школы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46BF7C2-ED62-C5BA-4B64-CF97382F31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0614" y="4657135"/>
            <a:ext cx="4131779" cy="2137452"/>
          </a:xfrm>
          <a:prstGeom prst="rect">
            <a:avLst/>
          </a:prstGeom>
          <a:effectLst>
            <a:glow rad="101600">
              <a:srgbClr val="62E4A6">
                <a:alpha val="40000"/>
              </a:srgb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76E83F-97F1-3D1C-DB24-62447D67C36C}"/>
              </a:ext>
            </a:extLst>
          </p:cNvPr>
          <p:cNvSpPr txBox="1"/>
          <p:nvPr/>
        </p:nvSpPr>
        <p:spPr>
          <a:xfrm>
            <a:off x="4606602" y="5075185"/>
            <a:ext cx="306614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Российской Федерации» </a:t>
            </a:r>
          </a:p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2024-2026 гг.</a:t>
            </a:r>
          </a:p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8,1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</a:p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советникам директоров школ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A1036A-3B9F-9E4F-2742-D73E1762C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9687" y="465701"/>
            <a:ext cx="4131779" cy="2076673"/>
          </a:xfrm>
          <a:prstGeom prst="rect">
            <a:avLst/>
          </a:prstGeom>
          <a:effectLst>
            <a:glow rad="101600">
              <a:srgbClr val="62E4A6">
                <a:alpha val="40000"/>
              </a:srgbClr>
            </a:glo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ED7C243-16D7-EE33-42D4-68539BC1858C}"/>
              </a:ext>
            </a:extLst>
          </p:cNvPr>
          <p:cNvSpPr txBox="1"/>
          <p:nvPr/>
        </p:nvSpPr>
        <p:spPr>
          <a:xfrm>
            <a:off x="4741186" y="777819"/>
            <a:ext cx="2434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«Модернизация школьных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систем образования»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2024-2025 гг.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150,4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млн. рублей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Ремонт школы № 8</a:t>
            </a:r>
          </a:p>
          <a:p>
            <a:pPr algn="ctr"/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771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rgbClr val="224E7F">
                <a:lumMod val="45000"/>
                <a:lumOff val="55000"/>
              </a:srgbClr>
            </a:gs>
            <a:gs pos="100000">
              <a:srgbClr val="224E7F">
                <a:lumMod val="45000"/>
                <a:lumOff val="55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76C3FD-623F-7621-680F-76A05F17D1DE}"/>
              </a:ext>
            </a:extLst>
          </p:cNvPr>
          <p:cNvSpPr txBox="1"/>
          <p:nvPr/>
        </p:nvSpPr>
        <p:spPr>
          <a:xfrm>
            <a:off x="286952" y="-110981"/>
            <a:ext cx="11411530" cy="536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с учетом интереса целевых групп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24AFBF8-0130-F16D-56EE-7B2D67363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018508"/>
              </p:ext>
            </p:extLst>
          </p:nvPr>
        </p:nvGraphicFramePr>
        <p:xfrm>
          <a:off x="0" y="425576"/>
          <a:ext cx="12192000" cy="6443980"/>
        </p:xfrm>
        <a:graphic>
          <a:graphicData uri="http://schemas.openxmlformats.org/drawingml/2006/table">
            <a:tbl>
              <a:tblPr firstRow="1" bandRow="1"/>
              <a:tblGrid>
                <a:gridCol w="1101213">
                  <a:extLst>
                    <a:ext uri="{9D8B030D-6E8A-4147-A177-3AD203B41FA5}">
                      <a16:colId xmlns:a16="http://schemas.microsoft.com/office/drawing/2014/main" xmlns="" val="3854165470"/>
                    </a:ext>
                  </a:extLst>
                </a:gridCol>
                <a:gridCol w="5751871">
                  <a:extLst>
                    <a:ext uri="{9D8B030D-6E8A-4147-A177-3AD203B41FA5}">
                      <a16:colId xmlns:a16="http://schemas.microsoft.com/office/drawing/2014/main" xmlns="" val="2249053273"/>
                    </a:ext>
                  </a:extLst>
                </a:gridCol>
                <a:gridCol w="1470784">
                  <a:extLst>
                    <a:ext uri="{9D8B030D-6E8A-4147-A177-3AD203B41FA5}">
                      <a16:colId xmlns:a16="http://schemas.microsoft.com/office/drawing/2014/main" xmlns="" val="960644273"/>
                    </a:ext>
                  </a:extLst>
                </a:gridCol>
                <a:gridCol w="1140643">
                  <a:extLst>
                    <a:ext uri="{9D8B030D-6E8A-4147-A177-3AD203B41FA5}">
                      <a16:colId xmlns:a16="http://schemas.microsoft.com/office/drawing/2014/main" xmlns="" val="163738913"/>
                    </a:ext>
                  </a:extLst>
                </a:gridCol>
                <a:gridCol w="952108">
                  <a:extLst>
                    <a:ext uri="{9D8B030D-6E8A-4147-A177-3AD203B41FA5}">
                      <a16:colId xmlns:a16="http://schemas.microsoft.com/office/drawing/2014/main" xmlns="" val="2789035007"/>
                    </a:ext>
                  </a:extLst>
                </a:gridCol>
                <a:gridCol w="881830">
                  <a:extLst>
                    <a:ext uri="{9D8B030D-6E8A-4147-A177-3AD203B41FA5}">
                      <a16:colId xmlns:a16="http://schemas.microsoft.com/office/drawing/2014/main" xmlns="" val="515954608"/>
                    </a:ext>
                  </a:extLst>
                </a:gridCol>
                <a:gridCol w="893551">
                  <a:extLst>
                    <a:ext uri="{9D8B030D-6E8A-4147-A177-3AD203B41FA5}">
                      <a16:colId xmlns:a16="http://schemas.microsoft.com/office/drawing/2014/main" xmlns="" val="2370242171"/>
                    </a:ext>
                  </a:extLst>
                </a:gridCol>
              </a:tblGrid>
              <a:tr h="44895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социальной поддержки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 основание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выплат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получателей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бюджетных ассигнований (тыс. руб.)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6637461"/>
                  </a:ext>
                </a:extLst>
              </a:tr>
              <a:tr h="62630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50928573"/>
                  </a:ext>
                </a:extLst>
              </a:tr>
              <a:tr h="1811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жильем детей - сирот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 fontAlgn="base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 Оренбургской области от 18 марта 2013 г. № 1420/408–</a:t>
                      </a:r>
                      <a:r>
                        <a:rPr lang="en-US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V-</a:t>
                      </a:r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 « Об обеспечении жилыми помещениями детей-сирот и детей, оставшихся без попечения родителей, лиц из числа детей-сирот и детей, оставшихся без попечения родителей, и о внесении изменений в отдельные законодательные акты Оренбургской области» (в ред. от 01.11.2023 № 867/356-</a:t>
                      </a: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VII-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ОЗ) </a:t>
                      </a:r>
                    </a:p>
                    <a:p>
                      <a:pPr algn="just" fontAlgn="base"/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Постановление Правительства Оренбургской области от 31.03.2023 № 293-пп «Об утверждении правил предоставления субвенций на осуществление отдельных государственных полномочий Оренбургской области по обеспечению жильем по договору социального найма и договору найма специализированного жилого помещения отдельных категорий граждан и по предоставлению жилищного сертификата Оренбургской области, отдельных положений постановлений Правительства Оренбургской области от 23 января 2013 года № 51-п, от 5 марта 2020 года № 136-п» </a:t>
                      </a:r>
                      <a:endParaRPr lang="ru-RU" sz="105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кв. м. на человека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57 535,7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57 535,7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57 535,7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5781611"/>
                  </a:ext>
                </a:extLst>
              </a:tr>
              <a:tr h="17532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жильем социального найма отдельных категорий граждан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 Оренбургской области от 13.07.2007 № 1347/285-</a:t>
                      </a:r>
                      <a:r>
                        <a:rPr lang="en-US" sz="105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</a:t>
                      </a:r>
                      <a:r>
                        <a:rPr lang="ru-RU" sz="105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-ОЗ «О предоставлении жилых помещений отдельными категориями граждан на территории Оренбургской области» (в ред. от 14.06.2022 </a:t>
                      </a:r>
                      <a:r>
                        <a:rPr lang="ru-RU" sz="1050" u="none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 </a:t>
                      </a:r>
                      <a:r>
                        <a:rPr lang="ru-RU" sz="1050" u="none" strike="noStrike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337/114 – </a:t>
                      </a:r>
                      <a:r>
                        <a:rPr lang="en-US" sz="1050" u="none" strike="noStrike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 - </a:t>
                      </a:r>
                      <a:r>
                        <a:rPr lang="ru-RU" sz="1050" u="none" strike="noStrike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ОЗ</a:t>
                      </a:r>
                      <a:r>
                        <a:rPr lang="ru-RU" sz="1050" u="none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050" u="none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Постановление Правительства Оренбургской области от 31.03.2023 № 293-пп «Об утверждении правил предоставления субвенций на осуществление отдельных государственных полномочий Оренбургской области по обеспечению жильем по договору социального найма и договору найма специализированного жилого помещения отдельных категорий граждан и по предоставлению жилищного сертификата Оренбургской области, отдельных положений постановлений Правительства Оренбургской области от 23 января 2013 года № 51-п, от 5 марта 2020 года № 136-п» </a:t>
                      </a:r>
                      <a:endParaRPr lang="ru-RU" sz="105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кв. м. на человека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3 295,2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3 295,2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3 295,2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60295955"/>
                  </a:ext>
                </a:extLst>
              </a:tr>
              <a:tr h="16552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жильем молодых семей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Постановление Правительства РФ от 30.12.2017 № 1710 «Об утверждении государственной программы Российской Федерации «Обеспечение доступным и комфортным жильем и коммунальными услугами граждан Российской Федерации» (в ред. от 24.10.2023 № 1775)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Постановление Правительства Оренбургской области от 30.04.2015 № 286-п «Об утверждении правил предоставления молодым семьям социальных выплат на приобретение (строительство) жилья и их использования» (вместе с «Правилами предоставления молодым семьям социальных выплат на приобретение (строительство) жилья и их использования») (ред. от 03.10.2023 № 977-п)</a:t>
                      </a:r>
                      <a:endParaRPr lang="ru-RU" sz="1100" b="0" i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30%, 35% от расчетной стоимости жилья. Расчетная стоимость жилья определяется в соответствии с Постановлением Правительства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Оренбургской области от 21.12.2018 № 834-пп</a:t>
                      </a:r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27 935,2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27 935,2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27 935,2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96644087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2DB850D-3937-D699-7125-535E8CAA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8307" y="6492874"/>
            <a:ext cx="3408575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31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033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DE1F3"/>
            </a:gs>
            <a:gs pos="100000">
              <a:srgbClr val="224E7F">
                <a:lumMod val="45000"/>
                <a:lumOff val="55000"/>
              </a:srgbClr>
            </a:gs>
            <a:gs pos="100000">
              <a:srgbClr val="224E7F">
                <a:lumMod val="45000"/>
                <a:lumOff val="55000"/>
              </a:srgbClr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B92602DF-CC40-11DF-6BA3-D7A25340E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096889"/>
              </p:ext>
            </p:extLst>
          </p:nvPr>
        </p:nvGraphicFramePr>
        <p:xfrm>
          <a:off x="0" y="-69627"/>
          <a:ext cx="12192000" cy="6927629"/>
        </p:xfrm>
        <a:graphic>
          <a:graphicData uri="http://schemas.openxmlformats.org/drawingml/2006/table">
            <a:tbl>
              <a:tblPr firstRow="1" bandRow="1"/>
              <a:tblGrid>
                <a:gridCol w="1546578">
                  <a:extLst>
                    <a:ext uri="{9D8B030D-6E8A-4147-A177-3AD203B41FA5}">
                      <a16:colId xmlns:a16="http://schemas.microsoft.com/office/drawing/2014/main" xmlns="" val="3854165470"/>
                    </a:ext>
                  </a:extLst>
                </a:gridCol>
                <a:gridCol w="4655439">
                  <a:extLst>
                    <a:ext uri="{9D8B030D-6E8A-4147-A177-3AD203B41FA5}">
                      <a16:colId xmlns:a16="http://schemas.microsoft.com/office/drawing/2014/main" xmlns="" val="2249053273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xmlns="" val="960644273"/>
                    </a:ext>
                  </a:extLst>
                </a:gridCol>
                <a:gridCol w="1300787">
                  <a:extLst>
                    <a:ext uri="{9D8B030D-6E8A-4147-A177-3AD203B41FA5}">
                      <a16:colId xmlns:a16="http://schemas.microsoft.com/office/drawing/2014/main" xmlns="" val="163738913"/>
                    </a:ext>
                  </a:extLst>
                </a:gridCol>
                <a:gridCol w="1140500">
                  <a:extLst>
                    <a:ext uri="{9D8B030D-6E8A-4147-A177-3AD203B41FA5}">
                      <a16:colId xmlns:a16="http://schemas.microsoft.com/office/drawing/2014/main" xmlns="" val="2789035007"/>
                    </a:ext>
                  </a:extLst>
                </a:gridCol>
                <a:gridCol w="1070468">
                  <a:extLst>
                    <a:ext uri="{9D8B030D-6E8A-4147-A177-3AD203B41FA5}">
                      <a16:colId xmlns:a16="http://schemas.microsoft.com/office/drawing/2014/main" xmlns="" val="515954608"/>
                    </a:ext>
                  </a:extLst>
                </a:gridCol>
                <a:gridCol w="1027115">
                  <a:extLst>
                    <a:ext uri="{9D8B030D-6E8A-4147-A177-3AD203B41FA5}">
                      <a16:colId xmlns:a16="http://schemas.microsoft.com/office/drawing/2014/main" xmlns="" val="2370242171"/>
                    </a:ext>
                  </a:extLst>
                </a:gridCol>
              </a:tblGrid>
              <a:tr h="472347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социальной поддержки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 основание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выплат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получателей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бюджетных ассигнований (тыс. руб.)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6637461"/>
                  </a:ext>
                </a:extLst>
              </a:tr>
              <a:tr h="6418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50928573"/>
                  </a:ext>
                </a:extLst>
              </a:tr>
              <a:tr h="1133632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Компенсация части родительской платы за содержание детей в дошкольных образовательных учреждениях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 fontAlgn="base"/>
                      <a:r>
                        <a:rPr kumimoji="0" lang="ru-RU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Законом Оренбургской области от 24.12.2010 № 4167/975-</a:t>
                      </a:r>
                      <a:r>
                        <a:rPr kumimoji="0" lang="en-US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IV-</a:t>
                      </a:r>
                      <a:r>
                        <a:rPr kumimoji="0" lang="ru-RU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</a:t>
                      </a:r>
                      <a:r>
                        <a:rPr kumimoji="0" lang="en-US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 наделении городских округов и муниципальных районов государственными полномочиями Оренбургской области по выплате компенсации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образовательную программу дошкольного образования" (ред. от 29.06.2021)</a:t>
                      </a:r>
                    </a:p>
                    <a:p>
                      <a:pPr algn="just"/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19.01.2007 № 11-п «О порядке обращения и выплаты компенсации части родительской платы за содержание ребенка в образовательных организациях, реализующих основную  общеобразовательную программу дошкольного образования» (ред. от 02.02.2015)</a:t>
                      </a:r>
                    </a:p>
                    <a:p>
                      <a:pPr algn="just"/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города Бузулука от 12.08.2021 № 1506-п «Об определении уполномоченного органа на осуществление отдельных государственных полномочий по выплате компенсации части платы, взимаемой с родителей </a:t>
                      </a:r>
                      <a:r>
                        <a:rPr kumimoji="0" lang="ru-RU" sz="11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(законных представителей) за присмотр и уход за детьми</a:t>
                      </a:r>
                      <a:endParaRPr lang="ru-RU" sz="115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среднего размера платы, взимаемой с родителей – на первого ребенка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3 440,8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3 440,8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3 440,8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5781611"/>
                  </a:ext>
                </a:extLst>
              </a:tr>
              <a:tr h="1089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50% среднего размера платы, взимаемой с родителей – на второго ребенка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6 072,0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6 072,0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6 072,0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651588428"/>
                  </a:ext>
                </a:extLst>
              </a:tr>
              <a:tr h="1039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70%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среднего размера платы, взимаемой с родителей – на третьего ребенка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1 062,6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1 062,6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1 062,6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641984020"/>
                  </a:ext>
                </a:extLst>
              </a:tr>
              <a:tr h="103916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бесплатного горячего питания обучающихся, получающих начальное общее образования в муниципальных образовательных организациях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 fontAlgn="base"/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29.12.2018 № 921-пп «Об утверждении государственной программы Оренбургской области "Развитие системы образования Оренбургской области« (правила предоставления субсидий) (ред. от 15.08.2023)</a:t>
                      </a:r>
                    </a:p>
                    <a:p>
                      <a:pPr algn="just" fontAlgn="base"/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13.07.2020 № 582-пп «</a:t>
                      </a:r>
                      <a:r>
                        <a:rPr lang="ru-RU" sz="12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перечня мероприятий по организации бесплатного горячего питания обучающихся, получающих начальное общее образование в государственных и муниципальных образовательных организациях, обеспечивающих охват 100 процентов от числа таких обучающихся в указанных образовательных организациях Оренбургской области»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горячего завтрака на одного обучающегося в день – 64,63 руб.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2908 обучающихся в первую смену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72 017,9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68 401,1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67 233,3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96644087"/>
                  </a:ext>
                </a:extLst>
              </a:tr>
              <a:tr h="1511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Стоимость горячего завтрака на одного обучающегося в день – 94,4 руб.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2523 обучающихся во вторую смену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2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9301805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AC829D-A493-1557-05DB-CBB03F522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3147" y="6492874"/>
            <a:ext cx="331430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74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rgbClr val="224E7F">
                <a:lumMod val="45000"/>
                <a:lumOff val="55000"/>
              </a:srgbClr>
            </a:gs>
            <a:gs pos="100000">
              <a:srgbClr val="224E7F">
                <a:lumMod val="45000"/>
                <a:lumOff val="55000"/>
              </a:srgbClr>
            </a:gs>
            <a:gs pos="99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4BF9DB7D-BA33-057D-D648-6D3B8864BF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576253"/>
              </p:ext>
            </p:extLst>
          </p:nvPr>
        </p:nvGraphicFramePr>
        <p:xfrm>
          <a:off x="1" y="0"/>
          <a:ext cx="12191999" cy="6899960"/>
        </p:xfrm>
        <a:graphic>
          <a:graphicData uri="http://schemas.openxmlformats.org/drawingml/2006/table">
            <a:tbl>
              <a:tblPr firstRow="1" bandRow="1"/>
              <a:tblGrid>
                <a:gridCol w="2790334">
                  <a:extLst>
                    <a:ext uri="{9D8B030D-6E8A-4147-A177-3AD203B41FA5}">
                      <a16:colId xmlns:a16="http://schemas.microsoft.com/office/drawing/2014/main" xmlns="" val="3854165470"/>
                    </a:ext>
                  </a:extLst>
                </a:gridCol>
                <a:gridCol w="4345757">
                  <a:extLst>
                    <a:ext uri="{9D8B030D-6E8A-4147-A177-3AD203B41FA5}">
                      <a16:colId xmlns:a16="http://schemas.microsoft.com/office/drawing/2014/main" xmlns="" val="2249053273"/>
                    </a:ext>
                  </a:extLst>
                </a:gridCol>
                <a:gridCol w="1484980">
                  <a:extLst>
                    <a:ext uri="{9D8B030D-6E8A-4147-A177-3AD203B41FA5}">
                      <a16:colId xmlns:a16="http://schemas.microsoft.com/office/drawing/2014/main" xmlns="" val="960644273"/>
                    </a:ext>
                  </a:extLst>
                </a:gridCol>
                <a:gridCol w="1045840">
                  <a:extLst>
                    <a:ext uri="{9D8B030D-6E8A-4147-A177-3AD203B41FA5}">
                      <a16:colId xmlns:a16="http://schemas.microsoft.com/office/drawing/2014/main" xmlns="" val="163738913"/>
                    </a:ext>
                  </a:extLst>
                </a:gridCol>
                <a:gridCol w="829133">
                  <a:extLst>
                    <a:ext uri="{9D8B030D-6E8A-4147-A177-3AD203B41FA5}">
                      <a16:colId xmlns:a16="http://schemas.microsoft.com/office/drawing/2014/main" xmlns="" val="2789035007"/>
                    </a:ext>
                  </a:extLst>
                </a:gridCol>
                <a:gridCol w="847978">
                  <a:extLst>
                    <a:ext uri="{9D8B030D-6E8A-4147-A177-3AD203B41FA5}">
                      <a16:colId xmlns:a16="http://schemas.microsoft.com/office/drawing/2014/main" xmlns="" val="515954608"/>
                    </a:ext>
                  </a:extLst>
                </a:gridCol>
                <a:gridCol w="847977">
                  <a:extLst>
                    <a:ext uri="{9D8B030D-6E8A-4147-A177-3AD203B41FA5}">
                      <a16:colId xmlns:a16="http://schemas.microsoft.com/office/drawing/2014/main" xmlns="" val="2370242171"/>
                    </a:ext>
                  </a:extLst>
                </a:gridCol>
              </a:tblGrid>
              <a:tr h="44288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социальной поддержки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 основание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выплат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получателей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бюджетных ассигнований 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6637461"/>
                  </a:ext>
                </a:extLst>
              </a:tr>
              <a:tr h="5983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50928573"/>
                  </a:ext>
                </a:extLst>
              </a:tr>
              <a:tr h="949032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финансовое обеспечение питанием обучающихся 5-11 классов в 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образовательных организациях 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26.02.2014 № 104-п «</a:t>
                      </a:r>
                      <a:r>
                        <a:rPr lang="ru-RU" sz="105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установлении дополнительного финансового обеспечения мероприятий по организации питания обучающихся в муниципальных общеобразовательных организациях Оренбургской области и обучающихся в частных общеобразовательных организациях по имеющим государственную аккредитацию основным общеобразовательным программам» (ред. от 25.08.2020)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города Бузулука от 30.04.2021 № 752-п «Об утверждении Порядка </a:t>
                      </a:r>
                      <a:r>
                        <a:rPr lang="ru-RU" sz="105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предоставления субсидии на частичное возмещение затрат юридическим лицам и индивидуальным предпринимателям, оказывающим услуги по предоставлению питания обучающимся в муниципальных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общеобразовательных организациях города Бузулука» (ред. от 02.03.2023)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Решение городского Совета депутатов «Об установлении финансового обеспечения мероприятий по организации питания обучающихся в частном общеобразовательным учреждении «Иоанно-Богословская Православная основная общеобразовательная школа при Спасо-Преображенском Бузулукском мужском монастыре в 2024 году»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Решение городского Совета депутатов «Об освобождении от платы за питание детей, посещающих группы продленного дня муниципальных общеобразовательных организаций города Бузулука в 2024 году»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Решение городского Совета депутатов «Об установлении обеспечения мероприятий по организации питания обучающихся 5-11 классов в муниципальных общеобразовательных организаций города Бузулука в 2024 году»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выплат на одного обучающегося в день – 8 рублей за счет средств областного бюджета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6 274,0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5781611"/>
                  </a:ext>
                </a:extLst>
              </a:tr>
              <a:tr h="1091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размер выплат на одного обучающегося в день – 8 рублей за счет средств местного бюджета</a:t>
                      </a:r>
                    </a:p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6 274,0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8 483,2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651588428"/>
                  </a:ext>
                </a:extLst>
              </a:tr>
              <a:tr h="1091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размер выплат на одного обучающегося ЧОУ в день – 8 рублей за счет средств местного бюджета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641984020"/>
                  </a:ext>
                </a:extLst>
              </a:tr>
              <a:tr h="1342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размер суммы освобождения от платы за питание 325 рублей в день за счет средств местного бюджета детям, посещающих группы продленного дня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37,4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37,4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597942147"/>
                  </a:ext>
                </a:extLst>
              </a:tr>
              <a:tr h="13847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бесплатным</a:t>
                      </a: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двухразовым питанием лиц с ограниченными возможностями здоровья, обучающихся в муниципальных общеобразовательных организациях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29.12.2018 № 921-пп «Об утверждении государственной программы Оренбургской области "Развитие системы образования Оренбургской области» (правила предоставления субсидий) (ред. от 15.08.2023)</a:t>
                      </a:r>
                    </a:p>
                    <a:p>
                      <a:pPr algn="just" fontAlgn="base"/>
                      <a:endParaRPr kumimoji="0" lang="ru-RU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суммы освобождения от платы за питание 78,3 рублей в день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307,0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4 062,8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4 062,8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4 062,8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96644087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B4B6A18-8079-FD9B-9CBF-86EC0BB5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7734" y="6492875"/>
            <a:ext cx="335201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76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3000">
              <a:srgbClr val="EDE1F3"/>
            </a:gs>
            <a:gs pos="100000">
              <a:srgbClr val="224E7F">
                <a:lumMod val="45000"/>
                <a:lumOff val="55000"/>
              </a:srgbClr>
            </a:gs>
            <a:gs pos="100000">
              <a:schemeClr val="accent5">
                <a:lumMod val="20000"/>
                <a:lumOff val="80000"/>
              </a:schemeClr>
            </a:gs>
            <a:gs pos="15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0A8B7563-E866-1AD0-93B9-F742ECDA4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522300"/>
              </p:ext>
            </p:extLst>
          </p:nvPr>
        </p:nvGraphicFramePr>
        <p:xfrm>
          <a:off x="-79021" y="-82685"/>
          <a:ext cx="12271021" cy="6940685"/>
        </p:xfrm>
        <a:graphic>
          <a:graphicData uri="http://schemas.openxmlformats.org/drawingml/2006/table">
            <a:tbl>
              <a:tblPr firstRow="1" bandRow="1"/>
              <a:tblGrid>
                <a:gridCol w="2162345">
                  <a:extLst>
                    <a:ext uri="{9D8B030D-6E8A-4147-A177-3AD203B41FA5}">
                      <a16:colId xmlns:a16="http://schemas.microsoft.com/office/drawing/2014/main" xmlns="" val="3854165470"/>
                    </a:ext>
                  </a:extLst>
                </a:gridCol>
                <a:gridCol w="4185501">
                  <a:extLst>
                    <a:ext uri="{9D8B030D-6E8A-4147-A177-3AD203B41FA5}">
                      <a16:colId xmlns:a16="http://schemas.microsoft.com/office/drawing/2014/main" xmlns="" val="2249053273"/>
                    </a:ext>
                  </a:extLst>
                </a:gridCol>
                <a:gridCol w="2026763">
                  <a:extLst>
                    <a:ext uri="{9D8B030D-6E8A-4147-A177-3AD203B41FA5}">
                      <a16:colId xmlns:a16="http://schemas.microsoft.com/office/drawing/2014/main" xmlns="" val="960644273"/>
                    </a:ext>
                  </a:extLst>
                </a:gridCol>
                <a:gridCol w="1006456">
                  <a:extLst>
                    <a:ext uri="{9D8B030D-6E8A-4147-A177-3AD203B41FA5}">
                      <a16:colId xmlns:a16="http://schemas.microsoft.com/office/drawing/2014/main" xmlns="" val="163738913"/>
                    </a:ext>
                  </a:extLst>
                </a:gridCol>
                <a:gridCol w="932593">
                  <a:extLst>
                    <a:ext uri="{9D8B030D-6E8A-4147-A177-3AD203B41FA5}">
                      <a16:colId xmlns:a16="http://schemas.microsoft.com/office/drawing/2014/main" xmlns="" val="2789035007"/>
                    </a:ext>
                  </a:extLst>
                </a:gridCol>
                <a:gridCol w="923590">
                  <a:extLst>
                    <a:ext uri="{9D8B030D-6E8A-4147-A177-3AD203B41FA5}">
                      <a16:colId xmlns:a16="http://schemas.microsoft.com/office/drawing/2014/main" xmlns="" val="515954608"/>
                    </a:ext>
                  </a:extLst>
                </a:gridCol>
                <a:gridCol w="1033773">
                  <a:extLst>
                    <a:ext uri="{9D8B030D-6E8A-4147-A177-3AD203B41FA5}">
                      <a16:colId xmlns:a16="http://schemas.microsoft.com/office/drawing/2014/main" xmlns="" val="2370242171"/>
                    </a:ext>
                  </a:extLst>
                </a:gridCol>
              </a:tblGrid>
              <a:tr h="43261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социальной поддержки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 основание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выплат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получателей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бюджетных ассигнований 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6637461"/>
                  </a:ext>
                </a:extLst>
              </a:tr>
              <a:tr h="6025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  <a:p>
                      <a:pPr algn="ctr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</a:p>
                    <a:p>
                      <a:pPr algn="ctr"/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50928573"/>
                  </a:ext>
                </a:extLst>
              </a:tr>
              <a:tr h="16050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на содержание ребенка в семье опекуна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 Оренбургской области от 01.09.2006 г. № 551/98–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IV-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 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1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наделении органов местного самоуправления государственными полномочиями Оренбургской области по выплате денежных средств опекуну (попечителю) на содержание ребенка, находящегося под опекой (попечительством)» (ред. от 07.12.2020)</a:t>
                      </a:r>
                    </a:p>
                    <a:p>
                      <a:pPr algn="just" fontAlgn="base"/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 Оренбургской области от 09.11.2004 г. № 1533/259-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–ОЗ «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порядке и размерах выплат денежных средств опекунам (попечителям) на содержание ребенка»</a:t>
                      </a:r>
                      <a:r>
                        <a:rPr lang="en-US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ред. от 26.12.2022</a:t>
                      </a:r>
                      <a:r>
                        <a:rPr lang="en-US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7 866,0 рублей на содержание одного ребенка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11 239,3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11 239,3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11 239,3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5781611"/>
                  </a:ext>
                </a:extLst>
              </a:tr>
              <a:tr h="73838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Выплаты на содержание ребенка в приемной семье</a:t>
                      </a:r>
                    </a:p>
                    <a:p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 Оренбургской области от 08.07.1997 г. № 104/26-ОЗ «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оплате труда приемных родителей и льготах, предоставляемых приемной семье в Оренбургской области» (ред. от 26.12.2022)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Правительства Оренбургской области от 18.06.2007 № 208-п «Об утверждении порядка выплаты денежных средств на содержание ребенка (детей) в приемной семье»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(ред. от 13.12.2011)</a:t>
                      </a:r>
                    </a:p>
                    <a:p>
                      <a:pPr algn="just" fontAlgn="base"/>
                      <a:endParaRPr lang="ru-RU" sz="110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7 866,0 рублей на содержание одного ребенка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1 321,7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1 321,7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1 321,7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145726836"/>
                  </a:ext>
                </a:extLst>
              </a:tr>
              <a:tr h="2321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7 519,0 рублей на одного приемного родителя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1 892,9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1 892,9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1 892,9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66663053"/>
                  </a:ext>
                </a:extLst>
              </a:tr>
              <a:tr h="34656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вознаграждения причитающегося приемному родителю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8296489"/>
                  </a:ext>
                </a:extLst>
              </a:tr>
              <a:tr h="920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наличии единственного родителя (отсутствие второго родителя)- в двукратном размере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110,1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110,1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110,1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597942147"/>
                  </a:ext>
                </a:extLst>
              </a:tr>
              <a:tr h="74162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мероприятий по отдыху детей в каникулярное время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fontAlgn="base"/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 Оренбургской области от 18.12.2009 г. № 3272/752–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IV-</a:t>
                      </a: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 «</a:t>
                      </a: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наделении органов местного самоуправления Оренбургской области государственными полномочиями Оренбургской области по финансовому обеспечению отдыха детей в каникулярное время» (ред. от 11.03.2020)</a:t>
                      </a:r>
                    </a:p>
                    <a:p>
                      <a:pPr algn="just" fontAlgn="base"/>
                      <a:endParaRPr lang="ru-RU" sz="110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путевок в ДОЛ, подлежащих оплате в размере 50% (стоимость путевки – </a:t>
                      </a: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24 528,0 рублей)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3 883,6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3 883,6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3 883,6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496644087"/>
                  </a:ext>
                </a:extLst>
              </a:tr>
              <a:tr h="741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Кол-во путевок в ДОЛ, подлежащих оплате в размере 100% (стоимость путевки –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24 528,0 рублей)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3 052,9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3 052,9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3 052,9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728375793"/>
                  </a:ext>
                </a:extLst>
              </a:tr>
              <a:tr h="579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наборов продуктов питания в лагерях дневного пребывания детей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6 438,9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6 438,9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6 438,9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EDE1F3"/>
                        </a:gs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190964861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A2F0A15C-1CC5-1347-FF65-FE38BD5DE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66788"/>
            <a:ext cx="3581400" cy="641022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289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D4A6B5D-CCED-46CE-CDCB-5735AB290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35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4F140A4-2EDA-722D-4BB0-8C27F3472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F8EF696-4F8D-CF43-BC46-3103ED3ABF77}"/>
              </a:ext>
            </a:extLst>
          </p:cNvPr>
          <p:cNvSpPr/>
          <p:nvPr/>
        </p:nvSpPr>
        <p:spPr>
          <a:xfrm>
            <a:off x="1347019" y="990378"/>
            <a:ext cx="10156723" cy="1569660"/>
          </a:xfrm>
          <a:prstGeom prst="rect">
            <a:avLst/>
          </a:prstGeom>
          <a:gradFill>
            <a:gsLst>
              <a:gs pos="83000">
                <a:srgbClr val="EDE1F3"/>
              </a:gs>
              <a:gs pos="100000">
                <a:srgbClr val="EDE1F3"/>
              </a:gs>
              <a:gs pos="92000">
                <a:srgbClr val="EDE1F3"/>
              </a:gs>
              <a:gs pos="15000">
                <a:schemeClr val="accent5">
                  <a:lumMod val="20000"/>
                  <a:lumOff val="80000"/>
                </a:schemeClr>
              </a:gs>
            </a:gsLst>
            <a:lin ang="5400000" scaled="1"/>
          </a:gradFill>
          <a:effectLst>
            <a:softEdge rad="635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u="sng" dirty="0">
                <a:ln w="9525">
                  <a:solidFill>
                    <a:srgbClr val="AA2070">
                      <a:lumMod val="50000"/>
                    </a:srgbClr>
                  </a:solidFill>
                  <a:prstDash val="solid"/>
                </a:ln>
                <a:solidFill>
                  <a:srgbClr val="552579"/>
                </a:solidFill>
                <a:effectLst>
                  <a:outerShdw blurRad="12700" dist="38100" dir="2700000" algn="tl" rotWithShape="0">
                    <a:srgbClr val="582156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экономического  </a:t>
            </a:r>
          </a:p>
          <a:p>
            <a:pPr algn="ctr"/>
            <a:r>
              <a:rPr lang="ru-RU" sz="4800" b="1" i="1" u="sng" dirty="0">
                <a:ln w="9525">
                  <a:solidFill>
                    <a:srgbClr val="AA2070">
                      <a:lumMod val="50000"/>
                    </a:srgbClr>
                  </a:solidFill>
                  <a:prstDash val="solid"/>
                </a:ln>
                <a:solidFill>
                  <a:srgbClr val="552579"/>
                </a:solidFill>
                <a:effectLst>
                  <a:outerShdw blurRad="12700" dist="38100" dir="2700000" algn="tl" rotWithShape="0">
                    <a:srgbClr val="582156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города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E5F8819-0212-4D7B-E172-0FB279693F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87" b="90000" l="6812" r="93696">
                        <a14:foregroundMark x1="48333" y1="52391" x2="48333" y2="52391"/>
                        <a14:foregroundMark x1="31014" y1="20870" x2="17826" y2="19783"/>
                        <a14:foregroundMark x1="17826" y1="19783" x2="11014" y2="24565"/>
                        <a14:foregroundMark x1="11014" y1="24565" x2="10072" y2="34674"/>
                        <a14:foregroundMark x1="10072" y1="34674" x2="12246" y2="64130"/>
                        <a14:foregroundMark x1="12246" y1="64130" x2="9855" y2="72717"/>
                        <a14:foregroundMark x1="9855" y1="72717" x2="9783" y2="81087"/>
                        <a14:foregroundMark x1="9783" y1="81087" x2="32681" y2="86630"/>
                        <a14:foregroundMark x1="44710" y1="85217" x2="44710" y2="85217"/>
                        <a14:foregroundMark x1="41304" y1="87609" x2="41304" y2="87609"/>
                        <a14:foregroundMark x1="48913" y1="86739" x2="48913" y2="86739"/>
                        <a14:foregroundMark x1="53188" y1="88261" x2="53188" y2="88261"/>
                        <a14:foregroundMark x1="50942" y1="81848" x2="50942" y2="81848"/>
                        <a14:foregroundMark x1="50362" y1="75652" x2="50362" y2="75652"/>
                        <a14:foregroundMark x1="30435" y1="58478" x2="30435" y2="58478"/>
                        <a14:foregroundMark x1="32391" y1="18913" x2="32464" y2="19674"/>
                        <a14:foregroundMark x1="32464" y1="19674" x2="32464" y2="19674"/>
                        <a14:foregroundMark x1="33841" y1="20543" x2="40507" y2="18804"/>
                        <a14:foregroundMark x1="40507" y1="18804" x2="53478" y2="10978"/>
                        <a14:foregroundMark x1="53478" y1="10978" x2="76522" y2="15000"/>
                        <a14:foregroundMark x1="76522" y1="15000" x2="84275" y2="23478"/>
                        <a14:foregroundMark x1="84275" y1="23478" x2="88986" y2="66304"/>
                        <a14:foregroundMark x1="88986" y1="66304" x2="87174" y2="74239"/>
                        <a14:foregroundMark x1="87174" y1="74239" x2="77246" y2="79891"/>
                        <a14:foregroundMark x1="77246" y1="79891" x2="68551" y2="78696"/>
                        <a14:foregroundMark x1="68696" y1="85978" x2="68696" y2="85978"/>
                        <a14:foregroundMark x1="69565" y1="88261" x2="69565" y2="88261"/>
                        <a14:foregroundMark x1="67319" y1="86196" x2="67319" y2="86196"/>
                        <a14:foregroundMark x1="63551" y1="89783" x2="63551" y2="89783"/>
                        <a14:foregroundMark x1="67464" y1="84348" x2="67464" y2="84348"/>
                        <a14:foregroundMark x1="67609" y1="81087" x2="68333" y2="79348"/>
                        <a14:foregroundMark x1="70217" y1="72283" x2="70725" y2="72065"/>
                        <a14:foregroundMark x1="71449" y1="71087" x2="71739" y2="71087"/>
                        <a14:foregroundMark x1="75942" y1="70978" x2="76522" y2="70978"/>
                        <a14:foregroundMark x1="77899" y1="70543" x2="77899" y2="70543"/>
                        <a14:foregroundMark x1="84783" y1="76087" x2="85072" y2="76304"/>
                        <a14:foregroundMark x1="87971" y1="77826" x2="88261" y2="77826"/>
                        <a14:foregroundMark x1="88841" y1="77717" x2="88841" y2="77717"/>
                        <a14:foregroundMark x1="86304" y1="83804" x2="86304" y2="83804"/>
                        <a14:foregroundMark x1="93768" y1="70109" x2="93768" y2="70109"/>
                        <a14:foregroundMark x1="93406" y1="63152" x2="93406" y2="63152"/>
                        <a14:foregroundMark x1="86449" y1="83913" x2="86449" y2="83913"/>
                        <a14:foregroundMark x1="86594" y1="23370" x2="86594" y2="23370"/>
                        <a14:foregroundMark x1="77826" y1="19674" x2="77826" y2="19674"/>
                        <a14:foregroundMark x1="79928" y1="14239" x2="79928" y2="14239"/>
                        <a14:foregroundMark x1="84130" y1="14783" x2="84130" y2="14783"/>
                        <a14:foregroundMark x1="85797" y1="18478" x2="85797" y2="18478"/>
                        <a14:foregroundMark x1="79058" y1="21304" x2="79058" y2="21304"/>
                        <a14:foregroundMark x1="78406" y1="23804" x2="78406" y2="23804"/>
                        <a14:foregroundMark x1="71377" y1="37826" x2="71377" y2="37826"/>
                        <a14:foregroundMark x1="67536" y1="36739" x2="67536" y2="36739"/>
                        <a14:foregroundMark x1="68188" y1="40435" x2="68188" y2="40435"/>
                        <a14:foregroundMark x1="70290" y1="36304" x2="70290" y2="36304"/>
                        <a14:foregroundMark x1="69783" y1="40761" x2="69783" y2="40761"/>
                        <a14:foregroundMark x1="66449" y1="40435" x2="66449" y2="40435"/>
                        <a14:foregroundMark x1="65580" y1="35870" x2="65580" y2="35870"/>
                        <a14:foregroundMark x1="69928" y1="35978" x2="69928" y2="35978"/>
                        <a14:foregroundMark x1="63406" y1="35543" x2="63406" y2="35543"/>
                        <a14:foregroundMark x1="62174" y1="36413" x2="62174" y2="36413"/>
                        <a14:foregroundMark x1="54710" y1="8587" x2="54710" y2="8587"/>
                        <a14:foregroundMark x1="56522" y1="8587" x2="56522" y2="8587"/>
                        <a14:foregroundMark x1="58406" y1="9348" x2="58406" y2="9348"/>
                        <a14:foregroundMark x1="60000" y1="9348" x2="60000" y2="9348"/>
                        <a14:foregroundMark x1="61304" y1="9565" x2="61304" y2="9565"/>
                        <a14:foregroundMark x1="61594" y1="9348" x2="61594" y2="9348"/>
                        <a14:foregroundMark x1="60072" y1="9130" x2="60072" y2="9130"/>
                        <a14:foregroundMark x1="61014" y1="9457" x2="61014" y2="9457"/>
                        <a14:foregroundMark x1="62029" y1="9457" x2="62029" y2="9457"/>
                        <a14:foregroundMark x1="62029" y1="9130" x2="62029" y2="9130"/>
                        <a14:foregroundMark x1="42101" y1="15109" x2="42101" y2="15109"/>
                        <a14:foregroundMark x1="41159" y1="15652" x2="41159" y2="15652"/>
                        <a14:foregroundMark x1="6812" y1="32174" x2="6812" y2="32174"/>
                        <a14:foregroundMark x1="62101" y1="9457" x2="62101" y2="9457"/>
                        <a14:foregroundMark x1="40652" y1="16413" x2="40652" y2="16413"/>
                        <a14:foregroundMark x1="37536" y1="10543" x2="37536" y2="10543"/>
                        <a14:backgroundMark x1="29275" y1="17717" x2="29275" y2="17717"/>
                        <a14:backgroundMark x1="39638" y1="15543" x2="39638" y2="15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2308" y="2842988"/>
            <a:ext cx="6022451" cy="302463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724192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86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E4B5EF1-6F76-BAC4-5C93-FC60EB8C0F65}"/>
              </a:ext>
            </a:extLst>
          </p:cNvPr>
          <p:cNvSpPr txBox="1"/>
          <p:nvPr/>
        </p:nvSpPr>
        <p:spPr>
          <a:xfrm>
            <a:off x="6056989" y="36785"/>
            <a:ext cx="5034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spc="-83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endParaRPr lang="ru-RU" sz="3600" b="1" i="1" u="sng" dirty="0">
              <a:solidFill>
                <a:srgbClr val="5525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CE7B2DC2-31F4-8263-310D-7FEA250BA85D}"/>
              </a:ext>
            </a:extLst>
          </p:cNvPr>
          <p:cNvSpPr>
            <a:spLocks/>
          </p:cNvSpPr>
          <p:nvPr/>
        </p:nvSpPr>
        <p:spPr bwMode="auto">
          <a:xfrm>
            <a:off x="1889946" y="1476471"/>
            <a:ext cx="2808203" cy="1505384"/>
          </a:xfrm>
          <a:custGeom>
            <a:avLst/>
            <a:gdLst>
              <a:gd name="T0" fmla="*/ 378 w 1561"/>
              <a:gd name="T1" fmla="*/ 0 h 834"/>
              <a:gd name="T2" fmla="*/ 378 w 1561"/>
              <a:gd name="T3" fmla="*/ 0 h 834"/>
              <a:gd name="T4" fmla="*/ 220 w 1561"/>
              <a:gd name="T5" fmla="*/ 0 h 834"/>
              <a:gd name="T6" fmla="*/ 0 w 1561"/>
              <a:gd name="T7" fmla="*/ 104 h 834"/>
              <a:gd name="T8" fmla="*/ 31 w 1561"/>
              <a:gd name="T9" fmla="*/ 249 h 834"/>
              <a:gd name="T10" fmla="*/ 189 w 1561"/>
              <a:gd name="T11" fmla="*/ 173 h 834"/>
              <a:gd name="T12" fmla="*/ 192 w 1561"/>
              <a:gd name="T13" fmla="*/ 173 h 834"/>
              <a:gd name="T14" fmla="*/ 192 w 1561"/>
              <a:gd name="T15" fmla="*/ 834 h 834"/>
              <a:gd name="T16" fmla="*/ 378 w 1561"/>
              <a:gd name="T17" fmla="*/ 834 h 834"/>
              <a:gd name="T18" fmla="*/ 378 w 1561"/>
              <a:gd name="T19" fmla="*/ 834 h 834"/>
              <a:gd name="T20" fmla="*/ 1561 w 1561"/>
              <a:gd name="T21" fmla="*/ 834 h 834"/>
              <a:gd name="T22" fmla="*/ 1561 w 1561"/>
              <a:gd name="T23" fmla="*/ 0 h 834"/>
              <a:gd name="T24" fmla="*/ 378 w 1561"/>
              <a:gd name="T25" fmla="*/ 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61" h="834">
                <a:moveTo>
                  <a:pt x="378" y="0"/>
                </a:moveTo>
                <a:lnTo>
                  <a:pt x="378" y="0"/>
                </a:lnTo>
                <a:lnTo>
                  <a:pt x="220" y="0"/>
                </a:lnTo>
                <a:lnTo>
                  <a:pt x="0" y="104"/>
                </a:lnTo>
                <a:lnTo>
                  <a:pt x="31" y="249"/>
                </a:lnTo>
                <a:lnTo>
                  <a:pt x="189" y="173"/>
                </a:lnTo>
                <a:lnTo>
                  <a:pt x="192" y="173"/>
                </a:lnTo>
                <a:lnTo>
                  <a:pt x="192" y="834"/>
                </a:lnTo>
                <a:lnTo>
                  <a:pt x="378" y="834"/>
                </a:lnTo>
                <a:lnTo>
                  <a:pt x="378" y="834"/>
                </a:lnTo>
                <a:lnTo>
                  <a:pt x="1561" y="834"/>
                </a:lnTo>
                <a:lnTo>
                  <a:pt x="1561" y="0"/>
                </a:lnTo>
                <a:lnTo>
                  <a:pt x="378" y="0"/>
                </a:lnTo>
                <a:close/>
              </a:path>
            </a:pathLst>
          </a:custGeom>
          <a:gradFill>
            <a:gsLst>
              <a:gs pos="96648">
                <a:srgbClr val="FF5050"/>
              </a:gs>
              <a:gs pos="68000">
                <a:srgbClr val="D4B5E3"/>
              </a:gs>
              <a:gs pos="51000">
                <a:srgbClr val="D4B5E3"/>
              </a:gs>
              <a:gs pos="0">
                <a:srgbClr val="53D2F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21D0ED0-530B-8178-C7F1-14753A7296B5}"/>
              </a:ext>
            </a:extLst>
          </p:cNvPr>
          <p:cNvSpPr txBox="1"/>
          <p:nvPr/>
        </p:nvSpPr>
        <p:spPr>
          <a:xfrm>
            <a:off x="2666029" y="1568785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37,2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5" name="Content Placeholder 19">
            <a:extLst>
              <a:ext uri="{FF2B5EF4-FFF2-40B4-BE49-F238E27FC236}">
                <a16:creationId xmlns:a16="http://schemas.microsoft.com/office/drawing/2014/main" xmlns="" id="{4761A517-FAC9-5E81-016E-621B5E5FBF49}"/>
              </a:ext>
            </a:extLst>
          </p:cNvPr>
          <p:cNvSpPr txBox="1">
            <a:spLocks/>
          </p:cNvSpPr>
          <p:nvPr/>
        </p:nvSpPr>
        <p:spPr>
          <a:xfrm>
            <a:off x="2383457" y="2034923"/>
            <a:ext cx="2314692" cy="68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500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Содержание автомобильных дорог</a:t>
            </a:r>
            <a:endParaRPr lang="id-ID" sz="1500" dirty="0">
              <a:solidFill>
                <a:prstClr val="white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xmlns="" id="{7C643DCB-2BF0-AC69-23FA-C89CE38847A4}"/>
              </a:ext>
            </a:extLst>
          </p:cNvPr>
          <p:cNvSpPr>
            <a:spLocks noEditPoints="1"/>
          </p:cNvSpPr>
          <p:nvPr/>
        </p:nvSpPr>
        <p:spPr bwMode="auto">
          <a:xfrm>
            <a:off x="482390" y="3205052"/>
            <a:ext cx="2696066" cy="1603241"/>
          </a:xfrm>
          <a:custGeom>
            <a:avLst/>
            <a:gdLst>
              <a:gd name="T0" fmla="*/ 183 w 683"/>
              <a:gd name="T1" fmla="*/ 0 h 352"/>
              <a:gd name="T2" fmla="*/ 183 w 683"/>
              <a:gd name="T3" fmla="*/ 1 h 352"/>
              <a:gd name="T4" fmla="*/ 61 w 683"/>
              <a:gd name="T5" fmla="*/ 51 h 352"/>
              <a:gd name="T6" fmla="*/ 0 w 683"/>
              <a:gd name="T7" fmla="*/ 203 h 352"/>
              <a:gd name="T8" fmla="*/ 136 w 683"/>
              <a:gd name="T9" fmla="*/ 352 h 352"/>
              <a:gd name="T10" fmla="*/ 183 w 683"/>
              <a:gd name="T11" fmla="*/ 343 h 352"/>
              <a:gd name="T12" fmla="*/ 183 w 683"/>
              <a:gd name="T13" fmla="*/ 352 h 352"/>
              <a:gd name="T14" fmla="*/ 683 w 683"/>
              <a:gd name="T15" fmla="*/ 352 h 352"/>
              <a:gd name="T16" fmla="*/ 683 w 683"/>
              <a:gd name="T17" fmla="*/ 0 h 352"/>
              <a:gd name="T18" fmla="*/ 183 w 683"/>
              <a:gd name="T19" fmla="*/ 0 h 352"/>
              <a:gd name="T20" fmla="*/ 135 w 683"/>
              <a:gd name="T21" fmla="*/ 293 h 352"/>
              <a:gd name="T22" fmla="*/ 134 w 683"/>
              <a:gd name="T23" fmla="*/ 293 h 352"/>
              <a:gd name="T24" fmla="*/ 79 w 683"/>
              <a:gd name="T25" fmla="*/ 224 h 352"/>
              <a:gd name="T26" fmla="*/ 83 w 683"/>
              <a:gd name="T27" fmla="*/ 204 h 352"/>
              <a:gd name="T28" fmla="*/ 129 w 683"/>
              <a:gd name="T29" fmla="*/ 174 h 352"/>
              <a:gd name="T30" fmla="*/ 180 w 683"/>
              <a:gd name="T31" fmla="*/ 233 h 352"/>
              <a:gd name="T32" fmla="*/ 135 w 683"/>
              <a:gd name="T33" fmla="*/ 293 h 352"/>
              <a:gd name="T34" fmla="*/ 156 w 683"/>
              <a:gd name="T35" fmla="*/ 117 h 352"/>
              <a:gd name="T36" fmla="*/ 83 w 683"/>
              <a:gd name="T37" fmla="*/ 144 h 352"/>
              <a:gd name="T38" fmla="*/ 82 w 683"/>
              <a:gd name="T39" fmla="*/ 144 h 352"/>
              <a:gd name="T40" fmla="*/ 183 w 683"/>
              <a:gd name="T41" fmla="*/ 64 h 352"/>
              <a:gd name="T42" fmla="*/ 183 w 683"/>
              <a:gd name="T43" fmla="*/ 121 h 352"/>
              <a:gd name="T44" fmla="*/ 156 w 683"/>
              <a:gd name="T45" fmla="*/ 11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3" h="352">
                <a:moveTo>
                  <a:pt x="183" y="0"/>
                </a:moveTo>
                <a:cubicBezTo>
                  <a:pt x="183" y="1"/>
                  <a:pt x="183" y="1"/>
                  <a:pt x="183" y="1"/>
                </a:cubicBezTo>
                <a:cubicBezTo>
                  <a:pt x="134" y="5"/>
                  <a:pt x="92" y="21"/>
                  <a:pt x="61" y="51"/>
                </a:cubicBezTo>
                <a:cubicBezTo>
                  <a:pt x="23" y="85"/>
                  <a:pt x="0" y="139"/>
                  <a:pt x="0" y="203"/>
                </a:cubicBezTo>
                <a:cubicBezTo>
                  <a:pt x="0" y="284"/>
                  <a:pt x="44" y="352"/>
                  <a:pt x="136" y="352"/>
                </a:cubicBezTo>
                <a:cubicBezTo>
                  <a:pt x="153" y="352"/>
                  <a:pt x="169" y="349"/>
                  <a:pt x="183" y="343"/>
                </a:cubicBezTo>
                <a:cubicBezTo>
                  <a:pt x="183" y="352"/>
                  <a:pt x="183" y="352"/>
                  <a:pt x="183" y="352"/>
                </a:cubicBezTo>
                <a:cubicBezTo>
                  <a:pt x="683" y="352"/>
                  <a:pt x="683" y="352"/>
                  <a:pt x="683" y="352"/>
                </a:cubicBezTo>
                <a:cubicBezTo>
                  <a:pt x="683" y="0"/>
                  <a:pt x="683" y="0"/>
                  <a:pt x="683" y="0"/>
                </a:cubicBezTo>
                <a:lnTo>
                  <a:pt x="183" y="0"/>
                </a:lnTo>
                <a:close/>
                <a:moveTo>
                  <a:pt x="135" y="293"/>
                </a:moveTo>
                <a:cubicBezTo>
                  <a:pt x="134" y="293"/>
                  <a:pt x="134" y="293"/>
                  <a:pt x="134" y="293"/>
                </a:cubicBezTo>
                <a:cubicBezTo>
                  <a:pt x="98" y="293"/>
                  <a:pt x="81" y="261"/>
                  <a:pt x="79" y="224"/>
                </a:cubicBezTo>
                <a:cubicBezTo>
                  <a:pt x="79" y="215"/>
                  <a:pt x="80" y="209"/>
                  <a:pt x="83" y="204"/>
                </a:cubicBezTo>
                <a:cubicBezTo>
                  <a:pt x="90" y="187"/>
                  <a:pt x="108" y="174"/>
                  <a:pt x="129" y="174"/>
                </a:cubicBezTo>
                <a:cubicBezTo>
                  <a:pt x="163" y="174"/>
                  <a:pt x="180" y="201"/>
                  <a:pt x="180" y="233"/>
                </a:cubicBezTo>
                <a:cubicBezTo>
                  <a:pt x="180" y="267"/>
                  <a:pt x="162" y="293"/>
                  <a:pt x="135" y="293"/>
                </a:cubicBezTo>
                <a:close/>
                <a:moveTo>
                  <a:pt x="156" y="117"/>
                </a:moveTo>
                <a:cubicBezTo>
                  <a:pt x="124" y="117"/>
                  <a:pt x="100" y="127"/>
                  <a:pt x="83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90" y="107"/>
                  <a:pt x="119" y="72"/>
                  <a:pt x="183" y="64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74" y="119"/>
                  <a:pt x="165" y="117"/>
                  <a:pt x="156" y="117"/>
                </a:cubicBezTo>
                <a:close/>
              </a:path>
            </a:pathLst>
          </a:custGeom>
          <a:gradFill>
            <a:gsLst>
              <a:gs pos="97765">
                <a:srgbClr val="D4B5E3"/>
              </a:gs>
              <a:gs pos="87000">
                <a:srgbClr val="00B0F0"/>
              </a:gs>
              <a:gs pos="0">
                <a:srgbClr val="FF1D1D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Content Placeholder 19">
            <a:extLst>
              <a:ext uri="{FF2B5EF4-FFF2-40B4-BE49-F238E27FC236}">
                <a16:creationId xmlns:a16="http://schemas.microsoft.com/office/drawing/2014/main" xmlns="" id="{1331B283-C227-59BA-BB4F-B3D09D6FC224}"/>
              </a:ext>
            </a:extLst>
          </p:cNvPr>
          <p:cNvSpPr txBox="1">
            <a:spLocks/>
          </p:cNvSpPr>
          <p:nvPr/>
        </p:nvSpPr>
        <p:spPr>
          <a:xfrm>
            <a:off x="1203475" y="3604579"/>
            <a:ext cx="2070129" cy="851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Реализация мероприятий в рамках «Инициативный проект», Народный бюджет»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F0F3406-03F6-41DA-1572-2AB0E478DB81}"/>
              </a:ext>
            </a:extLst>
          </p:cNvPr>
          <p:cNvSpPr txBox="1"/>
          <p:nvPr/>
        </p:nvSpPr>
        <p:spPr>
          <a:xfrm>
            <a:off x="1294442" y="3235247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4,3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xmlns="" id="{24E5BDA8-1706-EDB5-E6B2-9ACFFE07A489}"/>
              </a:ext>
            </a:extLst>
          </p:cNvPr>
          <p:cNvSpPr>
            <a:spLocks/>
          </p:cNvSpPr>
          <p:nvPr/>
        </p:nvSpPr>
        <p:spPr bwMode="auto">
          <a:xfrm>
            <a:off x="9079433" y="3238779"/>
            <a:ext cx="2588761" cy="1535786"/>
          </a:xfrm>
          <a:custGeom>
            <a:avLst/>
            <a:gdLst>
              <a:gd name="T0" fmla="*/ 154 w 655"/>
              <a:gd name="T1" fmla="*/ 0 h 353"/>
              <a:gd name="T2" fmla="*/ 154 w 655"/>
              <a:gd name="T3" fmla="*/ 4 h 353"/>
              <a:gd name="T4" fmla="*/ 117 w 655"/>
              <a:gd name="T5" fmla="*/ 0 h 353"/>
              <a:gd name="T6" fmla="*/ 11 w 655"/>
              <a:gd name="T7" fmla="*/ 25 h 353"/>
              <a:gd name="T8" fmla="*/ 27 w 655"/>
              <a:gd name="T9" fmla="*/ 83 h 353"/>
              <a:gd name="T10" fmla="*/ 98 w 655"/>
              <a:gd name="T11" fmla="*/ 63 h 353"/>
              <a:gd name="T12" fmla="*/ 149 w 655"/>
              <a:gd name="T13" fmla="*/ 98 h 353"/>
              <a:gd name="T14" fmla="*/ 88 w 655"/>
              <a:gd name="T15" fmla="*/ 138 h 353"/>
              <a:gd name="T16" fmla="*/ 57 w 655"/>
              <a:gd name="T17" fmla="*/ 138 h 353"/>
              <a:gd name="T18" fmla="*/ 57 w 655"/>
              <a:gd name="T19" fmla="*/ 195 h 353"/>
              <a:gd name="T20" fmla="*/ 90 w 655"/>
              <a:gd name="T21" fmla="*/ 195 h 353"/>
              <a:gd name="T22" fmla="*/ 154 w 655"/>
              <a:gd name="T23" fmla="*/ 226 h 353"/>
              <a:gd name="T24" fmla="*/ 154 w 655"/>
              <a:gd name="T25" fmla="*/ 262 h 353"/>
              <a:gd name="T26" fmla="*/ 96 w 655"/>
              <a:gd name="T27" fmla="*/ 290 h 353"/>
              <a:gd name="T28" fmla="*/ 16 w 655"/>
              <a:gd name="T29" fmla="*/ 269 h 353"/>
              <a:gd name="T30" fmla="*/ 0 w 655"/>
              <a:gd name="T31" fmla="*/ 329 h 353"/>
              <a:gd name="T32" fmla="*/ 101 w 655"/>
              <a:gd name="T33" fmla="*/ 353 h 353"/>
              <a:gd name="T34" fmla="*/ 154 w 655"/>
              <a:gd name="T35" fmla="*/ 346 h 353"/>
              <a:gd name="T36" fmla="*/ 154 w 655"/>
              <a:gd name="T37" fmla="*/ 352 h 353"/>
              <a:gd name="T38" fmla="*/ 655 w 655"/>
              <a:gd name="T39" fmla="*/ 352 h 353"/>
              <a:gd name="T40" fmla="*/ 655 w 655"/>
              <a:gd name="T41" fmla="*/ 0 h 353"/>
              <a:gd name="T42" fmla="*/ 154 w 655"/>
              <a:gd name="T43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5" h="353">
                <a:moveTo>
                  <a:pt x="154" y="0"/>
                </a:moveTo>
                <a:cubicBezTo>
                  <a:pt x="154" y="4"/>
                  <a:pt x="154" y="4"/>
                  <a:pt x="154" y="4"/>
                </a:cubicBezTo>
                <a:cubicBezTo>
                  <a:pt x="143" y="1"/>
                  <a:pt x="130" y="0"/>
                  <a:pt x="117" y="0"/>
                </a:cubicBezTo>
                <a:cubicBezTo>
                  <a:pt x="72" y="0"/>
                  <a:pt x="31" y="12"/>
                  <a:pt x="11" y="25"/>
                </a:cubicBezTo>
                <a:cubicBezTo>
                  <a:pt x="27" y="83"/>
                  <a:pt x="27" y="83"/>
                  <a:pt x="27" y="83"/>
                </a:cubicBezTo>
                <a:cubicBezTo>
                  <a:pt x="41" y="75"/>
                  <a:pt x="70" y="63"/>
                  <a:pt x="98" y="63"/>
                </a:cubicBezTo>
                <a:cubicBezTo>
                  <a:pt x="132" y="63"/>
                  <a:pt x="149" y="78"/>
                  <a:pt x="149" y="98"/>
                </a:cubicBezTo>
                <a:cubicBezTo>
                  <a:pt x="149" y="127"/>
                  <a:pt x="115" y="138"/>
                  <a:pt x="88" y="138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118" y="195"/>
                  <a:pt x="145" y="205"/>
                  <a:pt x="154" y="226"/>
                </a:cubicBezTo>
                <a:cubicBezTo>
                  <a:pt x="154" y="262"/>
                  <a:pt x="154" y="262"/>
                  <a:pt x="154" y="262"/>
                </a:cubicBezTo>
                <a:cubicBezTo>
                  <a:pt x="147" y="278"/>
                  <a:pt x="127" y="290"/>
                  <a:pt x="96" y="290"/>
                </a:cubicBezTo>
                <a:cubicBezTo>
                  <a:pt x="63" y="290"/>
                  <a:pt x="30" y="276"/>
                  <a:pt x="16" y="269"/>
                </a:cubicBezTo>
                <a:cubicBezTo>
                  <a:pt x="0" y="329"/>
                  <a:pt x="0" y="329"/>
                  <a:pt x="0" y="329"/>
                </a:cubicBezTo>
                <a:cubicBezTo>
                  <a:pt x="20" y="341"/>
                  <a:pt x="57" y="353"/>
                  <a:pt x="101" y="353"/>
                </a:cubicBezTo>
                <a:cubicBezTo>
                  <a:pt x="121" y="353"/>
                  <a:pt x="139" y="350"/>
                  <a:pt x="154" y="346"/>
                </a:cubicBezTo>
                <a:cubicBezTo>
                  <a:pt x="154" y="352"/>
                  <a:pt x="154" y="352"/>
                  <a:pt x="154" y="352"/>
                </a:cubicBezTo>
                <a:cubicBezTo>
                  <a:pt x="655" y="352"/>
                  <a:pt x="655" y="352"/>
                  <a:pt x="655" y="352"/>
                </a:cubicBezTo>
                <a:cubicBezTo>
                  <a:pt x="655" y="0"/>
                  <a:pt x="655" y="0"/>
                  <a:pt x="655" y="0"/>
                </a:cubicBezTo>
                <a:lnTo>
                  <a:pt x="154" y="0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40000"/>
                  <a:lumOff val="60000"/>
                </a:schemeClr>
              </a:gs>
              <a:gs pos="60000">
                <a:srgbClr val="92D050"/>
              </a:gs>
              <a:gs pos="2000">
                <a:srgbClr val="FF1D1D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18F9F66-CF89-739F-93DA-1740E84785E4}"/>
              </a:ext>
            </a:extLst>
          </p:cNvPr>
          <p:cNvSpPr txBox="1"/>
          <p:nvPr/>
        </p:nvSpPr>
        <p:spPr>
          <a:xfrm>
            <a:off x="9790939" y="3275990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10,1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13" name="Content Placeholder 19">
            <a:extLst>
              <a:ext uri="{FF2B5EF4-FFF2-40B4-BE49-F238E27FC236}">
                <a16:creationId xmlns:a16="http://schemas.microsoft.com/office/drawing/2014/main" xmlns="" id="{896BD377-33BD-198D-9C0A-9DAE9899A233}"/>
              </a:ext>
            </a:extLst>
          </p:cNvPr>
          <p:cNvSpPr txBox="1">
            <a:spLocks/>
          </p:cNvSpPr>
          <p:nvPr/>
        </p:nvSpPr>
        <p:spPr>
          <a:xfrm>
            <a:off x="9793411" y="3693875"/>
            <a:ext cx="2046177" cy="847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Повышение безопасности дорожного движения</a:t>
            </a:r>
            <a:endParaRPr lang="id-ID" sz="1400" dirty="0">
              <a:solidFill>
                <a:prstClr val="white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xmlns="" id="{E72BC0C1-8A13-D744-E657-48BAC6012CCB}"/>
              </a:ext>
            </a:extLst>
          </p:cNvPr>
          <p:cNvSpPr>
            <a:spLocks noEditPoints="1"/>
          </p:cNvSpPr>
          <p:nvPr/>
        </p:nvSpPr>
        <p:spPr bwMode="auto">
          <a:xfrm>
            <a:off x="7630698" y="5300880"/>
            <a:ext cx="2913017" cy="1474052"/>
          </a:xfrm>
          <a:custGeom>
            <a:avLst/>
            <a:gdLst>
              <a:gd name="T0" fmla="*/ 232 w 732"/>
              <a:gd name="T1" fmla="*/ 0 h 352"/>
              <a:gd name="T2" fmla="*/ 232 w 732"/>
              <a:gd name="T3" fmla="*/ 1 h 352"/>
              <a:gd name="T4" fmla="*/ 132 w 732"/>
              <a:gd name="T5" fmla="*/ 1 h 352"/>
              <a:gd name="T6" fmla="*/ 0 w 732"/>
              <a:gd name="T7" fmla="*/ 214 h 352"/>
              <a:gd name="T8" fmla="*/ 0 w 732"/>
              <a:gd name="T9" fmla="*/ 267 h 352"/>
              <a:gd name="T10" fmla="*/ 155 w 732"/>
              <a:gd name="T11" fmla="*/ 267 h 352"/>
              <a:gd name="T12" fmla="*/ 155 w 732"/>
              <a:gd name="T13" fmla="*/ 351 h 352"/>
              <a:gd name="T14" fmla="*/ 232 w 732"/>
              <a:gd name="T15" fmla="*/ 351 h 352"/>
              <a:gd name="T16" fmla="*/ 232 w 732"/>
              <a:gd name="T17" fmla="*/ 352 h 352"/>
              <a:gd name="T18" fmla="*/ 732 w 732"/>
              <a:gd name="T19" fmla="*/ 352 h 352"/>
              <a:gd name="T20" fmla="*/ 732 w 732"/>
              <a:gd name="T21" fmla="*/ 0 h 352"/>
              <a:gd name="T22" fmla="*/ 232 w 732"/>
              <a:gd name="T23" fmla="*/ 0 h 352"/>
              <a:gd name="T24" fmla="*/ 155 w 732"/>
              <a:gd name="T25" fmla="*/ 129 h 352"/>
              <a:gd name="T26" fmla="*/ 155 w 732"/>
              <a:gd name="T27" fmla="*/ 206 h 352"/>
              <a:gd name="T28" fmla="*/ 76 w 732"/>
              <a:gd name="T29" fmla="*/ 206 h 352"/>
              <a:gd name="T30" fmla="*/ 77 w 732"/>
              <a:gd name="T31" fmla="*/ 205 h 352"/>
              <a:gd name="T32" fmla="*/ 123 w 732"/>
              <a:gd name="T33" fmla="*/ 129 h 352"/>
              <a:gd name="T34" fmla="*/ 156 w 732"/>
              <a:gd name="T35" fmla="*/ 63 h 352"/>
              <a:gd name="T36" fmla="*/ 158 w 732"/>
              <a:gd name="T37" fmla="*/ 63 h 352"/>
              <a:gd name="T38" fmla="*/ 155 w 732"/>
              <a:gd name="T39" fmla="*/ 12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2" h="352">
                <a:moveTo>
                  <a:pt x="232" y="0"/>
                </a:moveTo>
                <a:cubicBezTo>
                  <a:pt x="232" y="1"/>
                  <a:pt x="232" y="1"/>
                  <a:pt x="232" y="1"/>
                </a:cubicBezTo>
                <a:cubicBezTo>
                  <a:pt x="132" y="1"/>
                  <a:pt x="132" y="1"/>
                  <a:pt x="132" y="1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67"/>
                  <a:pt x="0" y="267"/>
                  <a:pt x="0" y="267"/>
                </a:cubicBezTo>
                <a:cubicBezTo>
                  <a:pt x="155" y="267"/>
                  <a:pt x="155" y="267"/>
                  <a:pt x="155" y="267"/>
                </a:cubicBezTo>
                <a:cubicBezTo>
                  <a:pt x="155" y="351"/>
                  <a:pt x="155" y="351"/>
                  <a:pt x="155" y="351"/>
                </a:cubicBezTo>
                <a:cubicBezTo>
                  <a:pt x="232" y="351"/>
                  <a:pt x="232" y="351"/>
                  <a:pt x="232" y="351"/>
                </a:cubicBezTo>
                <a:cubicBezTo>
                  <a:pt x="232" y="352"/>
                  <a:pt x="232" y="352"/>
                  <a:pt x="232" y="352"/>
                </a:cubicBezTo>
                <a:cubicBezTo>
                  <a:pt x="732" y="352"/>
                  <a:pt x="732" y="352"/>
                  <a:pt x="732" y="352"/>
                </a:cubicBezTo>
                <a:cubicBezTo>
                  <a:pt x="732" y="0"/>
                  <a:pt x="732" y="0"/>
                  <a:pt x="732" y="0"/>
                </a:cubicBezTo>
                <a:lnTo>
                  <a:pt x="232" y="0"/>
                </a:lnTo>
                <a:close/>
                <a:moveTo>
                  <a:pt x="155" y="129"/>
                </a:moveTo>
                <a:cubicBezTo>
                  <a:pt x="155" y="206"/>
                  <a:pt x="155" y="206"/>
                  <a:pt x="155" y="206"/>
                </a:cubicBezTo>
                <a:cubicBezTo>
                  <a:pt x="76" y="206"/>
                  <a:pt x="76" y="206"/>
                  <a:pt x="76" y="206"/>
                </a:cubicBezTo>
                <a:cubicBezTo>
                  <a:pt x="77" y="205"/>
                  <a:pt x="77" y="205"/>
                  <a:pt x="77" y="205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35" y="107"/>
                  <a:pt x="145" y="86"/>
                  <a:pt x="156" y="63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6" y="86"/>
                  <a:pt x="155" y="108"/>
                  <a:pt x="155" y="129"/>
                </a:cubicBezTo>
                <a:close/>
              </a:path>
            </a:pathLst>
          </a:custGeom>
          <a:gradFill>
            <a:gsLst>
              <a:gs pos="97765">
                <a:srgbClr val="FFFFCC"/>
              </a:gs>
              <a:gs pos="81000">
                <a:srgbClr val="F686DB"/>
              </a:gs>
              <a:gs pos="59000">
                <a:srgbClr val="D4B5E3"/>
              </a:gs>
              <a:gs pos="23000">
                <a:srgbClr val="A365D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AA0752-7A59-BABE-D304-E8CF983134AB}"/>
              </a:ext>
            </a:extLst>
          </p:cNvPr>
          <p:cNvSpPr txBox="1"/>
          <p:nvPr/>
        </p:nvSpPr>
        <p:spPr>
          <a:xfrm>
            <a:off x="8545717" y="5286704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43,5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16" name="Content Placeholder 19">
            <a:extLst>
              <a:ext uri="{FF2B5EF4-FFF2-40B4-BE49-F238E27FC236}">
                <a16:creationId xmlns:a16="http://schemas.microsoft.com/office/drawing/2014/main" xmlns="" id="{09455E6A-AC8D-AB79-D183-76B07B0E1C03}"/>
              </a:ext>
            </a:extLst>
          </p:cNvPr>
          <p:cNvSpPr txBox="1">
            <a:spLocks/>
          </p:cNvSpPr>
          <p:nvPr/>
        </p:nvSpPr>
        <p:spPr>
          <a:xfrm>
            <a:off x="8480411" y="5750551"/>
            <a:ext cx="2314692" cy="68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Уличное освещение и энергосервисные мероприятия</a:t>
            </a:r>
            <a:endParaRPr lang="id-ID" sz="1400" dirty="0">
              <a:solidFill>
                <a:prstClr val="white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29">
            <a:extLst>
              <a:ext uri="{FF2B5EF4-FFF2-40B4-BE49-F238E27FC236}">
                <a16:creationId xmlns:a16="http://schemas.microsoft.com/office/drawing/2014/main" xmlns="" id="{9C2DB851-A9F5-9354-E116-562501648178}"/>
              </a:ext>
            </a:extLst>
          </p:cNvPr>
          <p:cNvGrpSpPr/>
          <p:nvPr/>
        </p:nvGrpSpPr>
        <p:grpSpPr>
          <a:xfrm>
            <a:off x="2039373" y="5282522"/>
            <a:ext cx="2696066" cy="1489091"/>
            <a:chOff x="4336685" y="4071653"/>
            <a:chExt cx="3121785" cy="1521427"/>
          </a:xfrm>
          <a:gradFill>
            <a:gsLst>
              <a:gs pos="97765">
                <a:schemeClr val="accent5">
                  <a:lumMod val="60000"/>
                  <a:lumOff val="40000"/>
                </a:schemeClr>
              </a:gs>
              <a:gs pos="87000">
                <a:srgbClr val="D4B5E3"/>
              </a:gs>
              <a:gs pos="4000">
                <a:srgbClr val="00B050"/>
              </a:gs>
            </a:gsLst>
            <a:lin ang="5400000" scaled="1"/>
          </a:gradFill>
        </p:grpSpPr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xmlns="" id="{52B71BE1-477E-14EA-1B38-8953427C6E4C}"/>
                </a:ext>
              </a:extLst>
            </p:cNvPr>
            <p:cNvSpPr/>
            <p:nvPr/>
          </p:nvSpPr>
          <p:spPr>
            <a:xfrm>
              <a:off x="5042988" y="4081054"/>
              <a:ext cx="2394131" cy="151202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  <a:cs typeface="Calibri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A017376D-6FE3-1A7F-BE18-6903DB288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6685" y="4071653"/>
              <a:ext cx="3121785" cy="1516347"/>
            </a:xfrm>
            <a:custGeom>
              <a:avLst/>
              <a:gdLst>
                <a:gd name="T0" fmla="*/ 226 w 726"/>
                <a:gd name="T1" fmla="*/ 0 h 352"/>
                <a:gd name="T2" fmla="*/ 226 w 726"/>
                <a:gd name="T3" fmla="*/ 0 h 352"/>
                <a:gd name="T4" fmla="*/ 40 w 726"/>
                <a:gd name="T5" fmla="*/ 0 h 352"/>
                <a:gd name="T6" fmla="*/ 18 w 726"/>
                <a:gd name="T7" fmla="*/ 181 h 352"/>
                <a:gd name="T8" fmla="*/ 64 w 726"/>
                <a:gd name="T9" fmla="*/ 178 h 352"/>
                <a:gd name="T10" fmla="*/ 161 w 726"/>
                <a:gd name="T11" fmla="*/ 236 h 352"/>
                <a:gd name="T12" fmla="*/ 92 w 726"/>
                <a:gd name="T13" fmla="*/ 288 h 352"/>
                <a:gd name="T14" fmla="*/ 14 w 726"/>
                <a:gd name="T15" fmla="*/ 271 h 352"/>
                <a:gd name="T16" fmla="*/ 0 w 726"/>
                <a:gd name="T17" fmla="*/ 332 h 352"/>
                <a:gd name="T18" fmla="*/ 96 w 726"/>
                <a:gd name="T19" fmla="*/ 352 h 352"/>
                <a:gd name="T20" fmla="*/ 226 w 726"/>
                <a:gd name="T21" fmla="*/ 291 h 352"/>
                <a:gd name="T22" fmla="*/ 226 w 726"/>
                <a:gd name="T23" fmla="*/ 352 h 352"/>
                <a:gd name="T24" fmla="*/ 726 w 726"/>
                <a:gd name="T25" fmla="*/ 352 h 352"/>
                <a:gd name="T26" fmla="*/ 726 w 726"/>
                <a:gd name="T27" fmla="*/ 0 h 352"/>
                <a:gd name="T28" fmla="*/ 226 w 726"/>
                <a:gd name="T29" fmla="*/ 0 h 352"/>
                <a:gd name="T30" fmla="*/ 202 w 726"/>
                <a:gd name="T31" fmla="*/ 143 h 352"/>
                <a:gd name="T32" fmla="*/ 111 w 726"/>
                <a:gd name="T33" fmla="*/ 118 h 352"/>
                <a:gd name="T34" fmla="*/ 89 w 726"/>
                <a:gd name="T35" fmla="*/ 119 h 352"/>
                <a:gd name="T36" fmla="*/ 96 w 726"/>
                <a:gd name="T37" fmla="*/ 67 h 352"/>
                <a:gd name="T38" fmla="*/ 226 w 726"/>
                <a:gd name="T39" fmla="*/ 67 h 352"/>
                <a:gd name="T40" fmla="*/ 226 w 726"/>
                <a:gd name="T41" fmla="*/ 166 h 352"/>
                <a:gd name="T42" fmla="*/ 202 w 726"/>
                <a:gd name="T43" fmla="*/ 14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6" h="352">
                  <a:moveTo>
                    <a:pt x="226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1" y="179"/>
                    <a:pt x="45" y="178"/>
                    <a:pt x="64" y="178"/>
                  </a:cubicBezTo>
                  <a:cubicBezTo>
                    <a:pt x="133" y="178"/>
                    <a:pt x="161" y="200"/>
                    <a:pt x="161" y="236"/>
                  </a:cubicBezTo>
                  <a:cubicBezTo>
                    <a:pt x="161" y="272"/>
                    <a:pt x="126" y="288"/>
                    <a:pt x="92" y="288"/>
                  </a:cubicBezTo>
                  <a:cubicBezTo>
                    <a:pt x="61" y="288"/>
                    <a:pt x="29" y="279"/>
                    <a:pt x="14" y="2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9" y="342"/>
                    <a:pt x="54" y="352"/>
                    <a:pt x="96" y="352"/>
                  </a:cubicBezTo>
                  <a:cubicBezTo>
                    <a:pt x="157" y="352"/>
                    <a:pt x="202" y="327"/>
                    <a:pt x="226" y="291"/>
                  </a:cubicBezTo>
                  <a:cubicBezTo>
                    <a:pt x="226" y="352"/>
                    <a:pt x="226" y="352"/>
                    <a:pt x="226" y="352"/>
                  </a:cubicBezTo>
                  <a:cubicBezTo>
                    <a:pt x="726" y="352"/>
                    <a:pt x="726" y="352"/>
                    <a:pt x="726" y="352"/>
                  </a:cubicBezTo>
                  <a:cubicBezTo>
                    <a:pt x="726" y="0"/>
                    <a:pt x="726" y="0"/>
                    <a:pt x="726" y="0"/>
                  </a:cubicBezTo>
                  <a:lnTo>
                    <a:pt x="226" y="0"/>
                  </a:lnTo>
                  <a:close/>
                  <a:moveTo>
                    <a:pt x="202" y="143"/>
                  </a:moveTo>
                  <a:cubicBezTo>
                    <a:pt x="178" y="126"/>
                    <a:pt x="144" y="118"/>
                    <a:pt x="111" y="118"/>
                  </a:cubicBezTo>
                  <a:cubicBezTo>
                    <a:pt x="103" y="118"/>
                    <a:pt x="96" y="119"/>
                    <a:pt x="89" y="119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166"/>
                    <a:pt x="226" y="166"/>
                    <a:pt x="226" y="166"/>
                  </a:cubicBezTo>
                  <a:cubicBezTo>
                    <a:pt x="219" y="157"/>
                    <a:pt x="211" y="149"/>
                    <a:pt x="202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cs typeface="Calibri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2A04548-7EB2-5C37-06C0-7E033378E787}"/>
              </a:ext>
            </a:extLst>
          </p:cNvPr>
          <p:cNvSpPr txBox="1"/>
          <p:nvPr/>
        </p:nvSpPr>
        <p:spPr>
          <a:xfrm>
            <a:off x="2830619" y="5252327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0,6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xmlns="" id="{2F5D682A-AF9F-A373-A3C7-784682C767F8}"/>
              </a:ext>
            </a:extLst>
          </p:cNvPr>
          <p:cNvSpPr txBox="1">
            <a:spLocks/>
          </p:cNvSpPr>
          <p:nvPr/>
        </p:nvSpPr>
        <p:spPr>
          <a:xfrm>
            <a:off x="2693430" y="5656036"/>
            <a:ext cx="1988979" cy="68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Разработка комплексных схем по организации дорожного движения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7542B4AE-F1FD-FA4D-1A71-BB46CEB6ED63}"/>
              </a:ext>
            </a:extLst>
          </p:cNvPr>
          <p:cNvSpPr/>
          <p:nvPr/>
        </p:nvSpPr>
        <p:spPr>
          <a:xfrm>
            <a:off x="4823475" y="1495342"/>
            <a:ext cx="34250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kern="0" dirty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MS" panose="030F0702030302020204" pitchFamily="66" charset="0"/>
                <a:cs typeface="Calibri"/>
              </a:rPr>
              <a:t>2024 год</a:t>
            </a:r>
            <a:endParaRPr lang="ru-RU" sz="3200" kern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  <a:cs typeface="Calibri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648936F-906B-587F-7C6F-ED46C6CF7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972" y="2615261"/>
            <a:ext cx="3979825" cy="2637066"/>
          </a:xfrm>
          <a:prstGeom prst="ellipse">
            <a:avLst/>
          </a:prstGeom>
          <a:effectLst>
            <a:softEdge rad="127000"/>
          </a:effectLst>
        </p:spPr>
      </p:pic>
      <p:grpSp>
        <p:nvGrpSpPr>
          <p:cNvPr id="24" name="Group 27">
            <a:extLst>
              <a:ext uri="{FF2B5EF4-FFF2-40B4-BE49-F238E27FC236}">
                <a16:creationId xmlns:a16="http://schemas.microsoft.com/office/drawing/2014/main" xmlns="" id="{5E8270D8-3EED-CEBE-314A-1567C3EA79EF}"/>
              </a:ext>
            </a:extLst>
          </p:cNvPr>
          <p:cNvGrpSpPr/>
          <p:nvPr/>
        </p:nvGrpSpPr>
        <p:grpSpPr>
          <a:xfrm>
            <a:off x="7954954" y="1476471"/>
            <a:ext cx="2730869" cy="1505384"/>
            <a:chOff x="4317594" y="1758950"/>
            <a:chExt cx="3159966" cy="1534529"/>
          </a:xfrm>
          <a:gradFill>
            <a:gsLst>
              <a:gs pos="46000">
                <a:schemeClr val="accent5">
                  <a:lumMod val="60000"/>
                  <a:lumOff val="40000"/>
                </a:schemeClr>
              </a:gs>
              <a:gs pos="96648">
                <a:srgbClr val="F250CB"/>
              </a:gs>
              <a:gs pos="67000">
                <a:srgbClr val="D4B5E3"/>
              </a:gs>
              <a:gs pos="0">
                <a:schemeClr val="accent1"/>
              </a:gs>
            </a:gsLst>
            <a:lin ang="5400000" scaled="1"/>
          </a:gra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867E90E7-3296-0DF2-EC24-8F5BAB031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7594" y="1758950"/>
              <a:ext cx="3159966" cy="1534529"/>
            </a:xfrm>
            <a:custGeom>
              <a:avLst/>
              <a:gdLst>
                <a:gd name="T0" fmla="*/ 735 w 735"/>
                <a:gd name="T1" fmla="*/ 3 h 356"/>
                <a:gd name="T2" fmla="*/ 235 w 735"/>
                <a:gd name="T3" fmla="*/ 3 h 356"/>
                <a:gd name="T4" fmla="*/ 235 w 735"/>
                <a:gd name="T5" fmla="*/ 70 h 356"/>
                <a:gd name="T6" fmla="*/ 118 w 735"/>
                <a:gd name="T7" fmla="*/ 0 h 356"/>
                <a:gd name="T8" fmla="*/ 4 w 735"/>
                <a:gd name="T9" fmla="*/ 36 h 356"/>
                <a:gd name="T10" fmla="*/ 27 w 735"/>
                <a:gd name="T11" fmla="*/ 94 h 356"/>
                <a:gd name="T12" fmla="*/ 102 w 735"/>
                <a:gd name="T13" fmla="*/ 66 h 356"/>
                <a:gd name="T14" fmla="*/ 159 w 735"/>
                <a:gd name="T15" fmla="*/ 117 h 356"/>
                <a:gd name="T16" fmla="*/ 45 w 735"/>
                <a:gd name="T17" fmla="*/ 266 h 356"/>
                <a:gd name="T18" fmla="*/ 0 w 735"/>
                <a:gd name="T19" fmla="*/ 307 h 356"/>
                <a:gd name="T20" fmla="*/ 0 w 735"/>
                <a:gd name="T21" fmla="*/ 356 h 356"/>
                <a:gd name="T22" fmla="*/ 248 w 735"/>
                <a:gd name="T23" fmla="*/ 356 h 356"/>
                <a:gd name="T24" fmla="*/ 248 w 735"/>
                <a:gd name="T25" fmla="*/ 355 h 356"/>
                <a:gd name="T26" fmla="*/ 735 w 735"/>
                <a:gd name="T27" fmla="*/ 355 h 356"/>
                <a:gd name="T28" fmla="*/ 735 w 735"/>
                <a:gd name="T29" fmla="*/ 3 h 356"/>
                <a:gd name="T30" fmla="*/ 116 w 735"/>
                <a:gd name="T31" fmla="*/ 288 h 356"/>
                <a:gd name="T32" fmla="*/ 148 w 735"/>
                <a:gd name="T33" fmla="*/ 261 h 356"/>
                <a:gd name="T34" fmla="*/ 235 w 735"/>
                <a:gd name="T35" fmla="*/ 149 h 356"/>
                <a:gd name="T36" fmla="*/ 235 w 735"/>
                <a:gd name="T37" fmla="*/ 289 h 356"/>
                <a:gd name="T38" fmla="*/ 116 w 735"/>
                <a:gd name="T39" fmla="*/ 289 h 356"/>
                <a:gd name="T40" fmla="*/ 116 w 735"/>
                <a:gd name="T41" fmla="*/ 28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5" h="356">
                  <a:moveTo>
                    <a:pt x="735" y="3"/>
                  </a:moveTo>
                  <a:cubicBezTo>
                    <a:pt x="235" y="3"/>
                    <a:pt x="235" y="3"/>
                    <a:pt x="235" y="3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20" y="28"/>
                    <a:pt x="180" y="0"/>
                    <a:pt x="118" y="0"/>
                  </a:cubicBezTo>
                  <a:cubicBezTo>
                    <a:pt x="71" y="0"/>
                    <a:pt x="30" y="16"/>
                    <a:pt x="4" y="36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46" y="81"/>
                    <a:pt x="72" y="66"/>
                    <a:pt x="102" y="66"/>
                  </a:cubicBezTo>
                  <a:cubicBezTo>
                    <a:pt x="143" y="66"/>
                    <a:pt x="159" y="88"/>
                    <a:pt x="159" y="117"/>
                  </a:cubicBezTo>
                  <a:cubicBezTo>
                    <a:pt x="159" y="158"/>
                    <a:pt x="122" y="197"/>
                    <a:pt x="45" y="266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248" y="356"/>
                    <a:pt x="248" y="356"/>
                    <a:pt x="248" y="356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735" y="355"/>
                    <a:pt x="735" y="355"/>
                    <a:pt x="735" y="355"/>
                  </a:cubicBezTo>
                  <a:lnTo>
                    <a:pt x="735" y="3"/>
                  </a:lnTo>
                  <a:close/>
                  <a:moveTo>
                    <a:pt x="116" y="288"/>
                  </a:moveTo>
                  <a:cubicBezTo>
                    <a:pt x="148" y="261"/>
                    <a:pt x="148" y="261"/>
                    <a:pt x="148" y="261"/>
                  </a:cubicBezTo>
                  <a:cubicBezTo>
                    <a:pt x="187" y="226"/>
                    <a:pt x="221" y="190"/>
                    <a:pt x="235" y="149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116" y="289"/>
                    <a:pt x="116" y="289"/>
                    <a:pt x="116" y="289"/>
                  </a:cubicBezTo>
                  <a:lnTo>
                    <a:pt x="116" y="2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xmlns="" id="{CF427221-E4DC-638E-C44B-B15B1751292C}"/>
                </a:ext>
              </a:extLst>
            </p:cNvPr>
            <p:cNvSpPr/>
            <p:nvPr/>
          </p:nvSpPr>
          <p:spPr>
            <a:xfrm>
              <a:off x="5050608" y="1772194"/>
              <a:ext cx="2394131" cy="1515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BE02B5E-17C4-6EE0-479E-E45032193A7C}"/>
              </a:ext>
            </a:extLst>
          </p:cNvPr>
          <p:cNvSpPr txBox="1"/>
          <p:nvPr/>
        </p:nvSpPr>
        <p:spPr>
          <a:xfrm>
            <a:off x="8555466" y="1504976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u="sng" kern="0" dirty="0">
                <a:solidFill>
                  <a:prstClr val="white"/>
                </a:solidFill>
                <a:latin typeface="Arial"/>
                <a:cs typeface="Calibri"/>
              </a:rPr>
              <a:t>265,1 млн. руб.</a:t>
            </a:r>
            <a:endParaRPr lang="id-ID" b="1" u="sng" kern="0" dirty="0">
              <a:solidFill>
                <a:prstClr val="white"/>
              </a:solidFill>
              <a:latin typeface="Arial"/>
              <a:cs typeface="Calibri"/>
            </a:endParaRPr>
          </a:p>
        </p:txBody>
      </p:sp>
      <p:sp>
        <p:nvSpPr>
          <p:cNvPr id="28" name="Content Placeholder 19">
            <a:extLst>
              <a:ext uri="{FF2B5EF4-FFF2-40B4-BE49-F238E27FC236}">
                <a16:creationId xmlns:a16="http://schemas.microsoft.com/office/drawing/2014/main" xmlns="" id="{EC5F22C1-B000-8AB3-AE20-991F949B6964}"/>
              </a:ext>
            </a:extLst>
          </p:cNvPr>
          <p:cNvSpPr txBox="1">
            <a:spLocks/>
          </p:cNvSpPr>
          <p:nvPr/>
        </p:nvSpPr>
        <p:spPr>
          <a:xfrm>
            <a:off x="8533510" y="1869035"/>
            <a:ext cx="2261593" cy="10678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Ремонт дорог, обустройство тротуаров, пешеходных дорожек, обеспечение подъездных путей</a:t>
            </a:r>
            <a:endParaRPr kumimoji="0" lang="id-ID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9" name="Номер слайда 28">
            <a:extLst>
              <a:ext uri="{FF2B5EF4-FFF2-40B4-BE49-F238E27FC236}">
                <a16:creationId xmlns:a16="http://schemas.microsoft.com/office/drawing/2014/main" xmlns="" id="{F450C013-8B2D-0FC5-C630-8A25D2693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0274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36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6083D2E-731B-7AC7-B464-387D1405B538}"/>
              </a:ext>
            </a:extLst>
          </p:cNvPr>
          <p:cNvSpPr txBox="1"/>
          <p:nvPr/>
        </p:nvSpPr>
        <p:spPr>
          <a:xfrm>
            <a:off x="612941" y="188954"/>
            <a:ext cx="725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F1F53D16-0D9E-68AB-80D0-CBC0FE03C1BE}"/>
              </a:ext>
            </a:extLst>
          </p:cNvPr>
          <p:cNvCxnSpPr/>
          <p:nvPr/>
        </p:nvCxnSpPr>
        <p:spPr>
          <a:xfrm>
            <a:off x="1300876" y="380092"/>
            <a:ext cx="375565" cy="0"/>
          </a:xfrm>
          <a:prstGeom prst="line">
            <a:avLst/>
          </a:prstGeom>
          <a:ln w="317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3BF337B-AC10-63D5-1707-A8AEA0ADD123}"/>
              </a:ext>
            </a:extLst>
          </p:cNvPr>
          <p:cNvSpPr txBox="1"/>
          <p:nvPr/>
        </p:nvSpPr>
        <p:spPr>
          <a:xfrm>
            <a:off x="1676441" y="188954"/>
            <a:ext cx="725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814ED4DF-7BC0-C1F7-1571-94F9CDB07A1B}"/>
              </a:ext>
            </a:extLst>
          </p:cNvPr>
          <p:cNvCxnSpPr>
            <a:stCxn id="31" idx="3"/>
          </p:cNvCxnSpPr>
          <p:nvPr/>
        </p:nvCxnSpPr>
        <p:spPr>
          <a:xfrm>
            <a:off x="2402305" y="373620"/>
            <a:ext cx="452356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584DD51-8EE2-7066-EB99-3F464E4D583E}"/>
              </a:ext>
            </a:extLst>
          </p:cNvPr>
          <p:cNvSpPr txBox="1"/>
          <p:nvPr/>
        </p:nvSpPr>
        <p:spPr>
          <a:xfrm>
            <a:off x="2959236" y="19991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EC0B036C-2983-3128-4508-95DEA89D191C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3611979" y="384578"/>
            <a:ext cx="421003" cy="3063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BB82CDE6-142D-377D-5212-B16981A7CA5F}"/>
              </a:ext>
            </a:extLst>
          </p:cNvPr>
          <p:cNvSpPr txBox="1"/>
          <p:nvPr/>
        </p:nvSpPr>
        <p:spPr>
          <a:xfrm>
            <a:off x="4029666" y="1807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B28BF536-E38E-7D8F-B5C7-93846D07830E}"/>
              </a:ext>
            </a:extLst>
          </p:cNvPr>
          <p:cNvCxnSpPr>
            <a:cxnSpLocks/>
          </p:cNvCxnSpPr>
          <p:nvPr/>
        </p:nvCxnSpPr>
        <p:spPr>
          <a:xfrm>
            <a:off x="975873" y="480792"/>
            <a:ext cx="0" cy="218997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F41743F4-E9CD-5BF5-9405-8C97E33ADDD4}"/>
              </a:ext>
            </a:extLst>
          </p:cNvPr>
          <p:cNvCxnSpPr>
            <a:cxnSpLocks/>
          </p:cNvCxnSpPr>
          <p:nvPr/>
        </p:nvCxnSpPr>
        <p:spPr>
          <a:xfrm>
            <a:off x="2039373" y="480792"/>
            <a:ext cx="0" cy="249881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xmlns="" id="{13A7C676-40F7-CC7F-1E2F-433B13A4D263}"/>
              </a:ext>
            </a:extLst>
          </p:cNvPr>
          <p:cNvCxnSpPr>
            <a:cxnSpLocks/>
          </p:cNvCxnSpPr>
          <p:nvPr/>
        </p:nvCxnSpPr>
        <p:spPr>
          <a:xfrm>
            <a:off x="3285608" y="483376"/>
            <a:ext cx="4127" cy="235035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71334FF5-8A97-221F-BBA1-875D80595B4F}"/>
              </a:ext>
            </a:extLst>
          </p:cNvPr>
          <p:cNvCxnSpPr>
            <a:cxnSpLocks/>
          </p:cNvCxnSpPr>
          <p:nvPr/>
        </p:nvCxnSpPr>
        <p:spPr>
          <a:xfrm flipH="1">
            <a:off x="4385168" y="472799"/>
            <a:ext cx="1" cy="28286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D30B0D8F-92BD-2399-F836-53116C90B029}"/>
              </a:ext>
            </a:extLst>
          </p:cNvPr>
          <p:cNvSpPr txBox="1"/>
          <p:nvPr/>
        </p:nvSpPr>
        <p:spPr>
          <a:xfrm>
            <a:off x="515785" y="699789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174 003,22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FA0CC68B-B3FF-8DA4-00FB-08C8C86A962A}"/>
              </a:ext>
            </a:extLst>
          </p:cNvPr>
          <p:cNvSpPr txBox="1"/>
          <p:nvPr/>
        </p:nvSpPr>
        <p:spPr>
          <a:xfrm>
            <a:off x="1612837" y="710950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360 772,57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sz="1400" dirty="0"/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AB8F71DD-183E-6B9A-28AD-90A00E56DA0B}"/>
              </a:ext>
            </a:extLst>
          </p:cNvPr>
          <p:cNvSpPr txBox="1"/>
          <p:nvPr/>
        </p:nvSpPr>
        <p:spPr>
          <a:xfrm>
            <a:off x="2775808" y="727269"/>
            <a:ext cx="985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115 151,68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E0386042-7607-F9D9-5106-36DD2EC9FE62}"/>
              </a:ext>
            </a:extLst>
          </p:cNvPr>
          <p:cNvSpPr txBox="1"/>
          <p:nvPr/>
        </p:nvSpPr>
        <p:spPr>
          <a:xfrm>
            <a:off x="3857645" y="750105"/>
            <a:ext cx="1030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113 590, 57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46483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84000">
              <a:srgbClr val="EDE1F3"/>
            </a:gs>
            <a:gs pos="11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B4B17C-0AD5-7A06-2305-E0AFF74C8C9F}"/>
              </a:ext>
            </a:extLst>
          </p:cNvPr>
          <p:cNvSpPr txBox="1">
            <a:spLocks/>
          </p:cNvSpPr>
          <p:nvPr/>
        </p:nvSpPr>
        <p:spPr>
          <a:xfrm>
            <a:off x="1123103" y="0"/>
            <a:ext cx="10437406" cy="879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5B6CAE-3CCB-5167-1522-451CD984C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56" y="834434"/>
            <a:ext cx="4933254" cy="2970305"/>
          </a:xfrm>
          <a:prstGeom prst="rect">
            <a:avLst/>
          </a:prstGeom>
          <a:gradFill>
            <a:gsLst>
              <a:gs pos="0">
                <a:srgbClr val="C20E97"/>
              </a:gs>
              <a:gs pos="83000">
                <a:srgbClr val="224E7F">
                  <a:lumMod val="40000"/>
                  <a:lumOff val="60000"/>
                </a:srgbClr>
              </a:gs>
            </a:gsLst>
            <a:lin ang="5400000" scaled="1"/>
          </a:gradFill>
          <a:effectLst>
            <a:softEdge rad="127000"/>
          </a:effectLst>
        </p:spPr>
      </p:pic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D14B1DCE-D156-E0E9-3678-C9A87DB4F9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976631"/>
              </p:ext>
            </p:extLst>
          </p:nvPr>
        </p:nvGraphicFramePr>
        <p:xfrm>
          <a:off x="802889" y="3685880"/>
          <a:ext cx="9983097" cy="3290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7D375F-1B09-1895-C8A1-BDEEFC35A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92911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37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21BBFAA-6859-7CA8-11B1-F6E221E8C965}"/>
              </a:ext>
            </a:extLst>
          </p:cNvPr>
          <p:cNvSpPr txBox="1"/>
          <p:nvPr/>
        </p:nvSpPr>
        <p:spPr>
          <a:xfrm>
            <a:off x="1123103" y="1857921"/>
            <a:ext cx="33718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программы,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высокой оценкой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 </a:t>
            </a:r>
            <a:r>
              <a:rPr lang="ru-RU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средней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0CE5B53-620D-D3C8-0BB7-34FC82EB920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683" y="766284"/>
            <a:ext cx="4201887" cy="3151415"/>
          </a:xfrm>
          <a:prstGeom prst="rect">
            <a:avLst/>
          </a:prstGeom>
          <a:gradFill>
            <a:gsLst>
              <a:gs pos="100000">
                <a:srgbClr val="EDE1F3"/>
              </a:gs>
              <a:gs pos="84000">
                <a:srgbClr val="EDE1F3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effectLst>
            <a:softEdge rad="317500"/>
          </a:effectLst>
        </p:spPr>
      </p:pic>
      <p:sp>
        <p:nvSpPr>
          <p:cNvPr id="8" name="Выноска-облако 7"/>
          <p:cNvSpPr/>
          <p:nvPr/>
        </p:nvSpPr>
        <p:spPr>
          <a:xfrm>
            <a:off x="5311833" y="2009774"/>
            <a:ext cx="2601883" cy="1597950"/>
          </a:xfrm>
          <a:prstGeom prst="cloudCallout">
            <a:avLst/>
          </a:prstGeom>
          <a:solidFill>
            <a:srgbClr val="A365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Доля программных  расходов 99,7 %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1929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9CAC34-B2B3-9E8E-1608-AB9011A892B2}"/>
              </a:ext>
            </a:extLst>
          </p:cNvPr>
          <p:cNvSpPr txBox="1">
            <a:spLocks/>
          </p:cNvSpPr>
          <p:nvPr/>
        </p:nvSpPr>
        <p:spPr>
          <a:xfrm>
            <a:off x="68990" y="122455"/>
            <a:ext cx="8802636" cy="9962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8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 в городе Бузулуке»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86FBE3-538F-782C-DBB3-E57C2BE8D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25873" y="-1"/>
            <a:ext cx="4366127" cy="3323303"/>
          </a:xfrm>
          <a:prstGeom prst="flowChartMagneticTape">
            <a:avLst/>
          </a:prstGeom>
          <a:effectLst>
            <a:softEdge rad="127000"/>
          </a:effectLst>
          <a:scene3d>
            <a:camera prst="orthographicFront">
              <a:rot lat="21299999" lon="0" rev="0"/>
            </a:camera>
            <a:lightRig rig="threePt" dir="t"/>
          </a:scene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A24E2A-8E9C-C97E-2ABE-D4A7D23EC9CB}"/>
              </a:ext>
            </a:extLst>
          </p:cNvPr>
          <p:cNvSpPr/>
          <p:nvPr/>
        </p:nvSpPr>
        <p:spPr>
          <a:xfrm>
            <a:off x="68990" y="1075106"/>
            <a:ext cx="719541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1368143"/>
            <a:r>
              <a:rPr lang="ru-RU" sz="1200" b="1" u="sng" dirty="0">
                <a:ln w="1905">
                  <a:noFill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инвалидам и другим маломобильным группам населения равных с другими гражданами возможностей в реализации прав и свобод, предусмотренных законодательством Российской Федерации, повышение уровня их жизни.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5D6C731F-4B5E-0FDD-336F-FB44E26A8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934835"/>
              </p:ext>
            </p:extLst>
          </p:nvPr>
        </p:nvGraphicFramePr>
        <p:xfrm>
          <a:off x="165378" y="1954233"/>
          <a:ext cx="7099022" cy="25941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162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0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16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16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89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0570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141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доступных для инвалидов и других  маломобильных групп населения приоритетных объектов социальной инфраструктуры в сфере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 и спорта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705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конкурсов, выставок, смотров, фестивалей творчества для лиц с ограниченными возможностями, в рамках мероприятий Международного дня инвалидов (количество мероприятий)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2757B56-2FD0-3CD4-3925-9E9D405D7CE4}"/>
              </a:ext>
            </a:extLst>
          </p:cNvPr>
          <p:cNvSpPr txBox="1"/>
          <p:nvPr/>
        </p:nvSpPr>
        <p:spPr>
          <a:xfrm>
            <a:off x="9030653" y="3639874"/>
            <a:ext cx="199270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52,0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FF0E3A90-23CE-E12B-A1ED-96F87D0C2A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053719"/>
              </p:ext>
            </p:extLst>
          </p:nvPr>
        </p:nvGraphicFramePr>
        <p:xfrm>
          <a:off x="165378" y="4534988"/>
          <a:ext cx="7197755" cy="2312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AE624AD-31D9-1F2F-EF91-984B01378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33161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38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2253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88F3C9-28FE-6625-5244-8CD98A29483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268512" cy="1557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«Информирование населения о деятельности органов местного самоуправления города Бузулука»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37BAEAE-BFDB-DFC3-3520-F08BF995D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013290" y="0"/>
            <a:ext cx="4178709" cy="342900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AB8D1A6-39F1-789F-DF83-2A8BAEC3E828}"/>
              </a:ext>
            </a:extLst>
          </p:cNvPr>
          <p:cNvSpPr/>
          <p:nvPr/>
        </p:nvSpPr>
        <p:spPr>
          <a:xfrm>
            <a:off x="181898" y="1425618"/>
            <a:ext cx="746567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открытого информационного пространства на территории города Бузулука, удовлетворяющего требованиям реализации прав граждан на доступ к информации о деятельности органов местного самоуправления, обеспечение гласности и открытости деятельности местного самоуправления города Бузулука.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F8C314A2-3716-9CBF-548E-D2F2EF0EC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997905"/>
              </p:ext>
            </p:extLst>
          </p:nvPr>
        </p:nvGraphicFramePr>
        <p:xfrm>
          <a:off x="235607" y="2593847"/>
          <a:ext cx="7465673" cy="24592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7652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3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64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46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57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6996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080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печатной площади, занимаемой в СМИ, распространяемых на территории города Бузулука (тысяч кв. см)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265" marR="5226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145,3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145,3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145,3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072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печатной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площади, занимаемой наружными печатными баннерами (кв.м)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265" marR="5226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82,4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82,4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82,4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46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просмотров сайта пользователями сети Интернет (просмотры)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5" marR="5226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997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размещенной информации в сети «Интернет» (публикаций)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5" marR="5226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AA0DC3A1-4193-D535-224B-78522AD057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0116173"/>
              </p:ext>
            </p:extLst>
          </p:nvPr>
        </p:nvGraphicFramePr>
        <p:xfrm>
          <a:off x="181898" y="5100794"/>
          <a:ext cx="7519382" cy="1686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49429F4-C175-3007-79C0-E9D6C72BB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77302"/>
            <a:ext cx="339950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39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CCD3A9F-8454-EE2E-7226-B32403BC592B}"/>
              </a:ext>
            </a:extLst>
          </p:cNvPr>
          <p:cNvSpPr txBox="1"/>
          <p:nvPr/>
        </p:nvSpPr>
        <p:spPr>
          <a:xfrm>
            <a:off x="9153219" y="3653735"/>
            <a:ext cx="18490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15 235,6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43834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91000">
              <a:srgbClr val="EDE1F3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60A9A0-A749-5BDB-6E45-96F7D73166AD}"/>
              </a:ext>
            </a:extLst>
          </p:cNvPr>
          <p:cNvSpPr txBox="1">
            <a:spLocks/>
          </p:cNvSpPr>
          <p:nvPr/>
        </p:nvSpPr>
        <p:spPr>
          <a:xfrm>
            <a:off x="172719" y="-78658"/>
            <a:ext cx="11871795" cy="9848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 lnSpcReduction="20000"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b="1" kern="1200" cap="all" baseline="0">
                <a:solidFill>
                  <a:schemeClr val="accent1"/>
                </a:solidFill>
                <a:latin typeface="+mj-cs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>
                <a:ln>
                  <a:noFill/>
                </a:ln>
                <a:solidFill>
                  <a:srgbClr val="AA2070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4400" b="1" i="0" u="none" strike="noStrike" kern="1200" cap="all" spc="0" normalizeH="0" baseline="0" noProof="0" dirty="0">
                <a:ln>
                  <a:noFill/>
                </a:ln>
                <a:solidFill>
                  <a:srgbClr val="AA2070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4000" b="1" i="1" u="sng" strike="noStrike" kern="1200" cap="all" spc="0" normalizeH="0" baseline="0" noProof="0" dirty="0">
                <a:ln>
                  <a:noFill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И ЕГО ОСНОВНЫЕ ПАРАМЕТРЫ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0D107CE-EBE1-368B-949D-93830EBC8FC3}"/>
              </a:ext>
            </a:extLst>
          </p:cNvPr>
          <p:cNvSpPr txBox="1"/>
          <p:nvPr/>
        </p:nvSpPr>
        <p:spPr>
          <a:xfrm>
            <a:off x="367731" y="1223314"/>
            <a:ext cx="606257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prstClr val="black">
                    <a:lumMod val="50000"/>
                  </a:prstClr>
                </a:solidFill>
                <a:latin typeface="Comic Sans MS" panose="030F0702030302020204" pitchFamily="66" charset="0"/>
                <a:cs typeface="Calibri"/>
              </a:rPr>
              <a:t>Бюджет</a:t>
            </a:r>
            <a:r>
              <a:rPr lang="ru-RU" sz="1400" dirty="0">
                <a:solidFill>
                  <a:prstClr val="black">
                    <a:lumMod val="50000"/>
                  </a:prstClr>
                </a:solidFill>
                <a:latin typeface="Comic Sans MS" panose="030F0702030302020204" pitchFamily="66" charset="0"/>
                <a:cs typeface="Calibri"/>
              </a:rPr>
              <a:t> – это форма образования и расходования денежных средств, предназначенных для финансового обеспечения задач и функций государства и местного самоуправления.</a:t>
            </a:r>
          </a:p>
          <a:p>
            <a:pPr algn="just"/>
            <a:endParaRPr lang="ru-RU" sz="1600" dirty="0">
              <a:solidFill>
                <a:prstClr val="black"/>
              </a:solidFill>
              <a:latin typeface="Comic Sans MS" panose="030F0702030302020204" pitchFamily="66" charset="0"/>
              <a:cs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EB0BB4-6672-A02A-B019-70A9774C3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05" y="2021331"/>
            <a:ext cx="10609008" cy="4747039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75A8126-5102-D45E-94FE-C062B1B97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33915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085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94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37020CC-582A-9CBD-6E6A-C23662732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842" y="0"/>
            <a:ext cx="4343158" cy="283169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3EDB5CF7-1709-E6F1-8222-7C8B3FEF085D}"/>
              </a:ext>
            </a:extLst>
          </p:cNvPr>
          <p:cNvSpPr txBox="1">
            <a:spLocks/>
          </p:cNvSpPr>
          <p:nvPr/>
        </p:nvSpPr>
        <p:spPr>
          <a:xfrm>
            <a:off x="171152" y="291469"/>
            <a:ext cx="8301639" cy="9342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2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2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благоустройство территории и создание комфортных условий для проживания населения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B8F258C-C693-6BF1-3662-26FC5418E791}"/>
              </a:ext>
            </a:extLst>
          </p:cNvPr>
          <p:cNvSpPr/>
          <p:nvPr/>
        </p:nvSpPr>
        <p:spPr>
          <a:xfrm>
            <a:off x="171152" y="1517153"/>
            <a:ext cx="75945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400" i="1" dirty="0">
                <a:ln w="1905"/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качества предоставления жилищно-коммунальных услуг. Сохранение благоприятной среды пребывания и проживания населения на территории города.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DEFFD284-D5A4-14EA-71F8-C402485F4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128197"/>
              </p:ext>
            </p:extLst>
          </p:nvPr>
        </p:nvGraphicFramePr>
        <p:xfrm>
          <a:off x="171152" y="2404139"/>
          <a:ext cx="7692687" cy="231359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27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09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50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82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06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694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446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площадь дорог, на которых произведены работы по устранению повреждений и деформаций дорожного полотна (м²)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10683,1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15 996,1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15 996,1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15 996,1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325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Регулярность движения муниципальных маршрутов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446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 городе предприятий бытового обслуживания, работающих по утвержденным тарифам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420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установленных и обустроенных детских игровых площадок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BB12C0B7-CE52-1370-2964-B1F7FB6349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123532"/>
              </p:ext>
            </p:extLst>
          </p:nvPr>
        </p:nvGraphicFramePr>
        <p:xfrm>
          <a:off x="79711" y="4731384"/>
          <a:ext cx="7692687" cy="2009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BDDE0EF-C4D0-CCFF-B54A-81AE09D95153}"/>
              </a:ext>
            </a:extLst>
          </p:cNvPr>
          <p:cNvSpPr txBox="1"/>
          <p:nvPr/>
        </p:nvSpPr>
        <p:spPr>
          <a:xfrm>
            <a:off x="9587897" y="3429000"/>
            <a:ext cx="15452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4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659 740,0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3294A22D-8C11-E627-C346-01C36A988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1800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40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909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441">
              <a:srgbClr val="EDE1F3"/>
            </a:gs>
            <a:gs pos="93000">
              <a:srgbClr val="EDE1F3"/>
            </a:gs>
            <a:gs pos="2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EDC435-722C-0BE8-121D-5CD32F832D29}"/>
              </a:ext>
            </a:extLst>
          </p:cNvPr>
          <p:cNvSpPr txBox="1">
            <a:spLocks/>
          </p:cNvSpPr>
          <p:nvPr/>
        </p:nvSpPr>
        <p:spPr>
          <a:xfrm>
            <a:off x="0" y="155980"/>
            <a:ext cx="7509753" cy="1011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города Бузулука»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4D7CF2B-07B4-2521-224C-FA1D105E9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168" y="0"/>
            <a:ext cx="4581832" cy="3402021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7C6438D-5D20-48D7-A0B3-237D00BD1365}"/>
              </a:ext>
            </a:extLst>
          </p:cNvPr>
          <p:cNvSpPr/>
          <p:nvPr/>
        </p:nvSpPr>
        <p:spPr>
          <a:xfrm>
            <a:off x="233794" y="1371888"/>
            <a:ext cx="476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r>
              <a:rPr lang="ru-RU" sz="14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рациональное использование энергетических ресурсов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7F1AC09E-768E-A337-7ACA-DA2A4F3A6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676288"/>
              </p:ext>
            </p:extLst>
          </p:nvPr>
        </p:nvGraphicFramePr>
        <p:xfrm>
          <a:off x="233793" y="2247251"/>
          <a:ext cx="7162687" cy="188489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086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85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46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34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059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092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 потерь  воды при авариях ежегодно на 2,0 тыс.м</a:t>
                      </a:r>
                      <a:r>
                        <a:rPr lang="ru-RU" sz="1200" b="0" i="1" kern="12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(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тыс.м</a:t>
                      </a:r>
                      <a:r>
                        <a:rPr lang="ru-RU" sz="1200" b="0" i="1" kern="12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/год)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82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 потребления  электрической энергии   на объектах  уличного  освещения (кВт/час)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2309496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577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расхода электроэнергии на уличное освещение 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39DA8D7E-ED06-855F-AA3E-9B0C91A4CE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449727"/>
              </p:ext>
            </p:extLst>
          </p:nvPr>
        </p:nvGraphicFramePr>
        <p:xfrm>
          <a:off x="203273" y="4368801"/>
          <a:ext cx="7193207" cy="2352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F961A2-4C04-FE4F-FCD5-644AD4F28471}"/>
              </a:ext>
            </a:extLst>
          </p:cNvPr>
          <p:cNvSpPr txBox="1"/>
          <p:nvPr/>
        </p:nvSpPr>
        <p:spPr>
          <a:xfrm>
            <a:off x="9187784" y="3986227"/>
            <a:ext cx="205933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31 943,1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9DC1F9B5-6651-4C33-A223-F7FB47362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8307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41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211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DE1F3"/>
            </a:gs>
            <a:gs pos="95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98A8BB3-E481-3035-4B5C-B103FBE3A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911" y="-66081"/>
            <a:ext cx="4566916" cy="342900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30B402EB-370A-E91D-69B2-03A357BBA43F}"/>
              </a:ext>
            </a:extLst>
          </p:cNvPr>
          <p:cNvSpPr txBox="1">
            <a:spLocks/>
          </p:cNvSpPr>
          <p:nvPr/>
        </p:nvSpPr>
        <p:spPr>
          <a:xfrm>
            <a:off x="102486" y="212145"/>
            <a:ext cx="8320532" cy="888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безопасности дорожного движения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04F0A04-5F19-F03E-6297-F9ADF1940A89}"/>
              </a:ext>
            </a:extLst>
          </p:cNvPr>
          <p:cNvSpPr/>
          <p:nvPr/>
        </p:nvSpPr>
        <p:spPr>
          <a:xfrm>
            <a:off x="102486" y="1239213"/>
            <a:ext cx="70523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безопасности дорожного движения на автомобильных дорогах местного значения, сокращение смертности в дорожно-транспортных происшествиях, снижение уровня травматизма.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E90B5433-A036-ECF1-ABF0-287BE535E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623116"/>
              </p:ext>
            </p:extLst>
          </p:nvPr>
        </p:nvGraphicFramePr>
        <p:xfrm>
          <a:off x="102486" y="2090423"/>
          <a:ext cx="6960928" cy="2286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1628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3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10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82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49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167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78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распространенных световозвращающих приспособлений (комплектов/год)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50800"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50800"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50800"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515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пешеходных переходов, на которых нанесена дорожная разметка (ед./год)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91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установленных и заменённых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знаков (ед./год)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606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пешеходных переходов,</a:t>
                      </a:r>
                    </a:p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оснащенных светофорами Т.7 (ед./год)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998980" algn="l"/>
                        </a:tabLs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FE24377A-0CB0-A89C-8607-E84B984D5B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2178680"/>
              </p:ext>
            </p:extLst>
          </p:nvPr>
        </p:nvGraphicFramePr>
        <p:xfrm>
          <a:off x="102486" y="4550525"/>
          <a:ext cx="7184448" cy="2009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21907EC-B4D0-29BC-7F20-5B4DB470D8C3}"/>
              </a:ext>
            </a:extLst>
          </p:cNvPr>
          <p:cNvSpPr txBox="1"/>
          <p:nvPr/>
        </p:nvSpPr>
        <p:spPr>
          <a:xfrm>
            <a:off x="9333410" y="3981138"/>
            <a:ext cx="154523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53 647,0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E2CE90E7-1BA7-3E56-A51C-FC7238AA3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7891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567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C7710BA-90AA-AE14-18A0-01D117938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8862" y1="19734" x2="38862" y2="19734"/>
                        <a14:foregroundMark x1="77482" y1="31114" x2="77482" y2="31114"/>
                        <a14:foregroundMark x1="81840" y1="37046" x2="81840" y2="37046"/>
                        <a14:foregroundMark x1="82809" y1="42494" x2="82809" y2="42494"/>
                        <a14:foregroundMark x1="52906" y1="15738" x2="52906" y2="15738"/>
                        <a14:foregroundMark x1="85230" y1="57748" x2="85230" y2="57748"/>
                        <a14:foregroundMark x1="85351" y1="58475" x2="85351" y2="58475"/>
                        <a14:foregroundMark x1="84867" y1="60654" x2="84867" y2="60654"/>
                        <a14:foregroundMark x1="84746" y1="62712" x2="84746" y2="62712"/>
                        <a14:foregroundMark x1="84504" y1="64165" x2="84504" y2="64165"/>
                        <a14:foregroundMark x1="44189" y1="82203" x2="44189" y2="82203"/>
                        <a14:foregroundMark x1="41283" y1="82446" x2="41283" y2="82446"/>
                        <a14:foregroundMark x1="40436" y1="81719" x2="40799" y2="81598"/>
                        <a14:foregroundMark x1="44310" y1="81114" x2="44310" y2="81114"/>
                        <a14:foregroundMark x1="43584" y1="83172" x2="43584" y2="83172"/>
                        <a14:foregroundMark x1="43220" y1="83777" x2="41162" y2="84019"/>
                        <a14:foregroundMark x1="40920" y1="84019" x2="40920" y2="84019"/>
                        <a14:foregroundMark x1="40678" y1="83656" x2="40678" y2="83172"/>
                        <a14:foregroundMark x1="40678" y1="81961" x2="41283" y2="81719"/>
                        <a14:foregroundMark x1="42131" y1="81235" x2="39104" y2="81598"/>
                        <a14:foregroundMark x1="41162" y1="79661" x2="45521" y2="79661"/>
                        <a14:foregroundMark x1="44673" y1="83293" x2="44673" y2="83293"/>
                        <a14:foregroundMark x1="45036" y1="84383" x2="45036" y2="84383"/>
                        <a14:foregroundMark x1="44673" y1="84867" x2="44673" y2="84867"/>
                        <a14:foregroundMark x1="41525" y1="85230" x2="41525" y2="85230"/>
                        <a14:foregroundMark x1="41283" y1="86199" x2="41283" y2="86199"/>
                        <a14:foregroundMark x1="33414" y1="21792" x2="33414" y2="21792"/>
                        <a14:foregroundMark x1="52542" y1="16465" x2="52542" y2="16465"/>
                        <a14:foregroundMark x1="54843" y1="16223" x2="54843" y2="16223"/>
                        <a14:foregroundMark x1="57264" y1="15617" x2="57264" y2="15617"/>
                        <a14:foregroundMark x1="77119" y1="27966" x2="77119" y2="27966"/>
                        <a14:foregroundMark x1="80872" y1="34746" x2="80872" y2="34746"/>
                        <a14:foregroundMark x1="83535" y1="39467" x2="83535" y2="39467"/>
                        <a14:foregroundMark x1="50121" y1="86683" x2="50121" y2="86683"/>
                        <a14:foregroundMark x1="25424" y1="79056" x2="25424" y2="79056"/>
                        <a14:foregroundMark x1="23850" y1="78935" x2="23850" y2="78935"/>
                        <a14:foregroundMark x1="23487" y1="78814" x2="23487" y2="78814"/>
                        <a14:foregroundMark x1="20218" y1="74455" x2="20218" y2="74455"/>
                        <a14:foregroundMark x1="18523" y1="71186" x2="18523" y2="71186"/>
                        <a14:foregroundMark x1="17312" y1="68644" x2="17191" y2="68281"/>
                        <a14:foregroundMark x1="16465" y1="66344" x2="16465" y2="66344"/>
                        <a14:foregroundMark x1="14891" y1="63196" x2="14891" y2="63196"/>
                        <a14:foregroundMark x1="14165" y1="61501" x2="14165" y2="61501"/>
                        <a14:foregroundMark x1="13801" y1="59806" x2="13801" y2="59806"/>
                        <a14:foregroundMark x1="13438" y1="58354" x2="13438" y2="58354"/>
                        <a14:foregroundMark x1="13438" y1="57022" x2="13438" y2="57022"/>
                        <a14:foregroundMark x1="13317" y1="56416" x2="13317" y2="56416"/>
                        <a14:foregroundMark x1="23002" y1="78329" x2="23002" y2="78329"/>
                        <a14:foregroundMark x1="19249" y1="32688" x2="19249" y2="32688"/>
                        <a14:foregroundMark x1="52785" y1="86683" x2="52785" y2="866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1753" y="-300079"/>
            <a:ext cx="4350247" cy="397363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32C6B670-7F56-D367-14B0-51A75B17A421}"/>
              </a:ext>
            </a:extLst>
          </p:cNvPr>
          <p:cNvSpPr txBox="1">
            <a:spLocks/>
          </p:cNvSpPr>
          <p:nvPr/>
        </p:nvSpPr>
        <p:spPr>
          <a:xfrm>
            <a:off x="141089" y="19885"/>
            <a:ext cx="8764372" cy="1176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злоупотреблению наркотиками и их незаконному обороту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1459D9D-B1C4-0ED0-EEFC-591AA17B7E0B}"/>
              </a:ext>
            </a:extLst>
          </p:cNvPr>
          <p:cNvSpPr/>
          <p:nvPr/>
        </p:nvSpPr>
        <p:spPr>
          <a:xfrm>
            <a:off x="220602" y="1165984"/>
            <a:ext cx="754163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профилактики распространения наркомании и связанных с ней правонарушений среди различных категорий населения, прежде всего подростков и молодежи, путем осуществления взаимодействия территориальных органов, федеральных органов исполнительной власти и органов местного самоуправления по противодействию незаконному обороту наркотических средств и психотропных веществ.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0E6257B7-3C07-4530-9C7A-9F09CDF40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964851"/>
              </p:ext>
            </p:extLst>
          </p:nvPr>
        </p:nvGraphicFramePr>
        <p:xfrm>
          <a:off x="220602" y="2502038"/>
          <a:ext cx="7541637" cy="208135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069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94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86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946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71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806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 подростков  и  молодежи в возрасте от 10 до  24  лет,   вовлеченных   в    мероприятия по профилактике        незаконного        потребления наркотиков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860" marR="5286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26,7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723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Заболеваемость наркоманией (число заболевших на 10 тыс. населения)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860" marR="5286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105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печатной продукции, материалов и наглядной агитации по вопросам профилактики наркомании, пропаганды здорового образа жизни (экз.)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860" marR="5286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C31B6A96-B946-5431-9FF8-C854C06F8C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159437"/>
              </p:ext>
            </p:extLst>
          </p:nvPr>
        </p:nvGraphicFramePr>
        <p:xfrm>
          <a:off x="141089" y="4769208"/>
          <a:ext cx="7621150" cy="1845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3415D2A-83A4-EC87-F056-53DA6B214279}"/>
              </a:ext>
            </a:extLst>
          </p:cNvPr>
          <p:cNvSpPr txBox="1"/>
          <p:nvPr/>
        </p:nvSpPr>
        <p:spPr>
          <a:xfrm>
            <a:off x="9704088" y="3630435"/>
            <a:ext cx="17315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605</a:t>
            </a:r>
            <a:r>
              <a:rPr lang="en-US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C9B090FC-5252-4ED1-D195-499B01FC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92463" y="6346923"/>
            <a:ext cx="325129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43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3572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2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C7D8008-8EFA-04EF-2116-1F9AD61CB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854" y="0"/>
            <a:ext cx="4330147" cy="3500284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1AF1B7D8-7CF5-C9D1-16B5-9CB5647AB209}"/>
              </a:ext>
            </a:extLst>
          </p:cNvPr>
          <p:cNvSpPr txBox="1">
            <a:spLocks/>
          </p:cNvSpPr>
          <p:nvPr/>
        </p:nvSpPr>
        <p:spPr>
          <a:xfrm>
            <a:off x="139180" y="275303"/>
            <a:ext cx="9054730" cy="103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«Осуществление деятельности в области культуры,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и молодежной политики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132B30C-239B-70E8-9CD1-99AB22880F8D}"/>
              </a:ext>
            </a:extLst>
          </p:cNvPr>
          <p:cNvSpPr/>
          <p:nvPr/>
        </p:nvSpPr>
        <p:spPr>
          <a:xfrm>
            <a:off x="139180" y="1314578"/>
            <a:ext cx="695657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удовлетворение интересов и потребностей населения в сфере культуры, спорта и молодежной политики.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37CBCA98-6CEF-0A71-3344-251AB6014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13015"/>
              </p:ext>
            </p:extLst>
          </p:nvPr>
        </p:nvGraphicFramePr>
        <p:xfrm>
          <a:off x="158844" y="2119382"/>
          <a:ext cx="7176235" cy="243088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685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80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13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80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358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3015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2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культурно-досуговых  мероприятий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360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 в организациях дополнительного образования в сферах культуры и искусства 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837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культурно-массовых городских мероприятий (шт.)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342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городских физкультурных мероприятий и спортивных мероприятий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849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 выездных спортивно-массовых мероприятий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200" b="0" i="1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81F6ED4A-8A7C-9988-083C-5DE2971DB9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7285336"/>
              </p:ext>
            </p:extLst>
          </p:nvPr>
        </p:nvGraphicFramePr>
        <p:xfrm>
          <a:off x="158844" y="4738618"/>
          <a:ext cx="7339235" cy="1754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F38EDF4-E07B-B213-70FE-1DB55F37E399}"/>
              </a:ext>
            </a:extLst>
          </p:cNvPr>
          <p:cNvSpPr txBox="1"/>
          <p:nvPr/>
        </p:nvSpPr>
        <p:spPr>
          <a:xfrm>
            <a:off x="9352039" y="3599845"/>
            <a:ext cx="199555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1 006 222,2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6FECDC98-0E64-7D74-8BFD-472A0CA15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258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692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0">
              <a:srgbClr val="DDE9F6"/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B4BFA0-7AEE-FB56-1650-A1C5561F9D35}"/>
              </a:ext>
            </a:extLst>
          </p:cNvPr>
          <p:cNvSpPr txBox="1">
            <a:spLocks/>
          </p:cNvSpPr>
          <p:nvPr/>
        </p:nvSpPr>
        <p:spPr>
          <a:xfrm>
            <a:off x="241183" y="322877"/>
            <a:ext cx="840586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«Укрепление общественного здоровья на территории города Бузулука»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10B32B8-89FF-8945-5DDE-213D8B3F6A39}"/>
              </a:ext>
            </a:extLst>
          </p:cNvPr>
          <p:cNvSpPr/>
          <p:nvPr/>
        </p:nvSpPr>
        <p:spPr>
          <a:xfrm>
            <a:off x="241183" y="1181672"/>
            <a:ext cx="706562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граждан, ведущих здоровый образ жизни, повышение уровня информирования населения о здоровом образе жизни, а также увеличение охвата населения профилактическими мероприятиями, направленными на снижение распространения неинфекционных и инфекционных заболеваний.</a:t>
            </a:r>
            <a:endParaRPr lang="ru-RU" sz="1200" i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F247CD0-8738-A5D0-8C31-F5755F2B5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1153" y="21855"/>
            <a:ext cx="4360848" cy="3488261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EF63862-5224-2457-57BD-A97C54ACF7C1}"/>
              </a:ext>
            </a:extLst>
          </p:cNvPr>
          <p:cNvSpPr txBox="1"/>
          <p:nvPr/>
        </p:nvSpPr>
        <p:spPr>
          <a:xfrm>
            <a:off x="9430766" y="3764887"/>
            <a:ext cx="154523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709</a:t>
            </a:r>
            <a:r>
              <a:rPr lang="en-US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B5CF4811-CE30-87B6-AE44-C54D8E44C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03097"/>
              </p:ext>
            </p:extLst>
          </p:nvPr>
        </p:nvGraphicFramePr>
        <p:xfrm>
          <a:off x="262290" y="2251900"/>
          <a:ext cx="7065628" cy="2651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7029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76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69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762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6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охваченного профилактическими мероприятиями, направленными на снижение распространенности неинфекционных и инфекционных заболеваний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48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</a:t>
                      </a:r>
                      <a:endParaRPr lang="ru-RU" sz="1200" b="0" i="1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(тысяч человек)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10,25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262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информационных профилактических материалов по вопросам профилактики неинфекционных и социально значимых заболеваний и пропаганде ЗОЖ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(штук)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D55ED687-E4A8-477A-FC6D-C7B3C5C41A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0247160"/>
              </p:ext>
            </p:extLst>
          </p:nvPr>
        </p:nvGraphicFramePr>
        <p:xfrm>
          <a:off x="241183" y="5047010"/>
          <a:ext cx="7065626" cy="161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0C6F1CD2-2EBA-4CEF-151E-5E6EAC5FF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4021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45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4552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BCEB69-911A-C741-7260-D45D98F01D8B}"/>
              </a:ext>
            </a:extLst>
          </p:cNvPr>
          <p:cNvSpPr txBox="1">
            <a:spLocks/>
          </p:cNvSpPr>
          <p:nvPr/>
        </p:nvSpPr>
        <p:spPr>
          <a:xfrm>
            <a:off x="142593" y="275263"/>
            <a:ext cx="9415604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000" u="sng" dirty="0">
              <a:solidFill>
                <a:sysClr val="windowText" lastClr="000000">
                  <a:lumMod val="50000"/>
                </a:sysClr>
              </a:solidFill>
              <a:latin typeface="Book Antiqua" panose="02040602050305030304" pitchFamily="18" charset="0"/>
              <a:cs typeface="Calibri"/>
            </a:endParaRPr>
          </a:p>
          <a:p>
            <a:pPr>
              <a:defRPr/>
            </a:pPr>
            <a:r>
              <a:rPr lang="ru-RU" sz="18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18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первичных мер пожарной безопасности, выполнение мероприятий                        по гражданской обороне и защите населения от чрезвычайных ситуаций природного       и техногенного характера на территории города Бузулука»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AB95A5-5B79-6555-19FB-8DDE86F20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232" r="94058">
                        <a14:foregroundMark x1="19928" y1="16739" x2="10870" y2="22391"/>
                        <a14:foregroundMark x1="10870" y1="22391" x2="7899" y2="38587"/>
                        <a14:foregroundMark x1="7899" y1="38587" x2="9565" y2="52500"/>
                        <a14:foregroundMark x1="6812" y1="58587" x2="6812" y2="58587"/>
                        <a14:foregroundMark x1="7319" y1="29022" x2="7319" y2="29022"/>
                        <a14:foregroundMark x1="6304" y1="76304" x2="6304" y2="76304"/>
                        <a14:foregroundMark x1="6232" y1="54457" x2="6232" y2="54457"/>
                        <a14:foregroundMark x1="6304" y1="61630" x2="6304" y2="61630"/>
                        <a14:foregroundMark x1="7246" y1="43587" x2="7246" y2="43587"/>
                        <a14:foregroundMark x1="18551" y1="29783" x2="18551" y2="29783"/>
                        <a14:foregroundMark x1="17826" y1="32283" x2="17826" y2="32283"/>
                        <a14:foregroundMark x1="24493" y1="16848" x2="24493" y2="16848"/>
                        <a14:foregroundMark x1="45145" y1="51304" x2="45145" y2="51304"/>
                        <a14:foregroundMark x1="47174" y1="51413" x2="47174" y2="51413"/>
                        <a14:foregroundMark x1="48841" y1="46630" x2="48841" y2="46630"/>
                        <a14:foregroundMark x1="46304" y1="46848" x2="46159" y2="47391"/>
                        <a14:foregroundMark x1="45652" y1="52826" x2="45217" y2="53043"/>
                        <a14:foregroundMark x1="41957" y1="53587" x2="41957" y2="53587"/>
                        <a14:foregroundMark x1="41667" y1="54457" x2="41667" y2="54457"/>
                        <a14:foregroundMark x1="91449" y1="67609" x2="91449" y2="67609"/>
                        <a14:foregroundMark x1="93768" y1="64239" x2="93768" y2="64239"/>
                        <a14:foregroundMark x1="94058" y1="62391" x2="94058" y2="62391"/>
                        <a14:foregroundMark x1="93406" y1="66739" x2="93406" y2="66739"/>
                        <a14:foregroundMark x1="92754" y1="67935" x2="92754" y2="67935"/>
                        <a14:foregroundMark x1="92391" y1="69130" x2="92391" y2="69130"/>
                        <a14:foregroundMark x1="92174" y1="70000" x2="92174" y2="70000"/>
                        <a14:foregroundMark x1="92101" y1="70435" x2="92101" y2="70435"/>
                        <a14:foregroundMark x1="29420" y1="20870" x2="29420" y2="20870"/>
                        <a14:foregroundMark x1="27464" y1="19348" x2="27464" y2="19348"/>
                        <a14:foregroundMark x1="7899" y1="29130" x2="7246" y2="293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5397" y="-341830"/>
            <a:ext cx="3734578" cy="275073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0E1D519-3AAA-3528-0BCB-817B7587DA26}"/>
              </a:ext>
            </a:extLst>
          </p:cNvPr>
          <p:cNvSpPr txBox="1"/>
          <p:nvPr/>
        </p:nvSpPr>
        <p:spPr>
          <a:xfrm>
            <a:off x="9800071" y="3558813"/>
            <a:ext cx="154523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50 161,8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BBE5BBC-DCC6-8F92-872C-CB15F7C8D7DD}"/>
              </a:ext>
            </a:extLst>
          </p:cNvPr>
          <p:cNvSpPr/>
          <p:nvPr/>
        </p:nvSpPr>
        <p:spPr>
          <a:xfrm>
            <a:off x="155779" y="1285886"/>
            <a:ext cx="801418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необходимых условий для предупреждения и ликвидации чрезвычайных ситуаций природного и техногенного характера, выполнение мероприятий по гражданской обороне, обеспечению пожарной безопасности населения города.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63088B9F-9EAF-88DC-7F81-31372277E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689302"/>
              </p:ext>
            </p:extLst>
          </p:nvPr>
        </p:nvGraphicFramePr>
        <p:xfrm>
          <a:off x="161898" y="2276920"/>
          <a:ext cx="8014186" cy="266063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859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67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69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72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72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038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583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изготовленных экземпляров наглядной агитации на противопожарную тематику (штук)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069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исправных пожарных гидрантов на территории города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836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должностных лиц и специалистов  организаций города Бузулука Оренбургской области обученных в области гражданской обороны, пожарной безопасности и защиты от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ЧС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(человек)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853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противопожарных минерализованных полос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(гектар)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45491CF0-9315-6117-5CAB-47C859EBFE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2331843"/>
              </p:ext>
            </p:extLst>
          </p:nvPr>
        </p:nvGraphicFramePr>
        <p:xfrm>
          <a:off x="155779" y="4910737"/>
          <a:ext cx="7914795" cy="1854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F605C3AF-E020-F97C-F1DD-7C5382226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258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46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9669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3000">
              <a:srgbClr val="EDE1F3"/>
            </a:gs>
            <a:gs pos="83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85DCDB2-A50E-1CCC-967E-319EAC41F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480" y="136525"/>
            <a:ext cx="3766937" cy="2976432"/>
          </a:xfrm>
          <a:prstGeom prst="flowChartMagneticTape">
            <a:avLst/>
          </a:prstGeom>
          <a:effectLst>
            <a:softEdge rad="127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C50F406A-9FFC-B4CB-C805-C6B933F6D3B4}"/>
              </a:ext>
            </a:extLst>
          </p:cNvPr>
          <p:cNvSpPr txBox="1">
            <a:spLocks/>
          </p:cNvSpPr>
          <p:nvPr/>
        </p:nvSpPr>
        <p:spPr>
          <a:xfrm>
            <a:off x="241182" y="319088"/>
            <a:ext cx="9166978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жильем молодых семей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3F8FBCF-80B2-DF6D-987A-6BB6C439C581}"/>
              </a:ext>
            </a:extLst>
          </p:cNvPr>
          <p:cNvSpPr/>
          <p:nvPr/>
        </p:nvSpPr>
        <p:spPr>
          <a:xfrm>
            <a:off x="241182" y="1164325"/>
            <a:ext cx="74397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долгосрочной и гарантированной системы  поддержки молодых семей в решении жилищной проблемы для улучшения демографической ситуации в городе Бузулуке.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DD4B9A1F-1495-A49B-5136-0C108B2EA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70024"/>
              </p:ext>
            </p:extLst>
          </p:nvPr>
        </p:nvGraphicFramePr>
        <p:xfrm>
          <a:off x="241183" y="2229470"/>
          <a:ext cx="7683617" cy="218039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691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98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02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03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211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4731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9868"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молодых семей, включённых в число участниц подпрограммы (ед.)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3210"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молодых семей, получивших социальную выплату на приобретение (строительство) жилья (ед.)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7874668E-6922-9B54-D4DE-9776454EC8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6827967"/>
              </p:ext>
            </p:extLst>
          </p:nvPr>
        </p:nvGraphicFramePr>
        <p:xfrm>
          <a:off x="241183" y="4638506"/>
          <a:ext cx="7683617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890BEAC-C679-BCF9-ED2E-49D3E33C31A1}"/>
              </a:ext>
            </a:extLst>
          </p:cNvPr>
          <p:cNvSpPr txBox="1"/>
          <p:nvPr/>
        </p:nvSpPr>
        <p:spPr>
          <a:xfrm>
            <a:off x="9505283" y="3655142"/>
            <a:ext cx="1581330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111 386,9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3E6B0870-1E4B-29CC-16E2-65F3D6113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8307" y="6356350"/>
            <a:ext cx="330251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47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458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86000">
              <a:srgbClr val="EDE1F3"/>
            </a:gs>
            <a:gs pos="93000">
              <a:srgbClr val="EDE1F3"/>
            </a:gs>
            <a:gs pos="75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49A690D-E20D-1E05-7E2D-2556AE4E0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462" y="0"/>
            <a:ext cx="4776538" cy="342900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BCF09DE3-02CB-787C-0246-5CCE0FE6CC96}"/>
              </a:ext>
            </a:extLst>
          </p:cNvPr>
          <p:cNvSpPr txBox="1">
            <a:spLocks/>
          </p:cNvSpPr>
          <p:nvPr/>
        </p:nvSpPr>
        <p:spPr>
          <a:xfrm>
            <a:off x="51574" y="107421"/>
            <a:ext cx="7419573" cy="7169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BD2AA9B-072B-D010-3ED9-901C24A82D57}"/>
              </a:ext>
            </a:extLst>
          </p:cNvPr>
          <p:cNvSpPr/>
          <p:nvPr/>
        </p:nvSpPr>
        <p:spPr>
          <a:xfrm>
            <a:off x="241181" y="968416"/>
            <a:ext cx="71742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внедрение современной модели образования, обеспечивающей формирование в городе Бузулуке человеческого капитала, соответствующего требованиям инновационного развития экономики, современным потребностям общества и каждого гражданина.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3535043B-43CB-22AA-C29C-9558A32D74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294279"/>
              </p:ext>
            </p:extLst>
          </p:nvPr>
        </p:nvGraphicFramePr>
        <p:xfrm>
          <a:off x="168518" y="2123194"/>
          <a:ext cx="7246945" cy="263728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86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21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5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72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56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476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985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муниципальных организаций системы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 дошкольного возраста обеспеченных местами в МДОО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5 043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5 043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5 043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5 043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947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 в муниципальных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общеобразовательных организациях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11 669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11 669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11 669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11 669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 в возрасте от 6 до 18 лет, охваченных дополнительным образованием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6 090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6 090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6 090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6 090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627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Охват горячим питанием обучающихся общеобразовательных организаций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3C2D13BA-2053-23B9-2849-79278A8A25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1800551"/>
              </p:ext>
            </p:extLst>
          </p:nvPr>
        </p:nvGraphicFramePr>
        <p:xfrm>
          <a:off x="185497" y="4850173"/>
          <a:ext cx="7229965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6C7482F-14CC-D6C9-9E1C-0D3A8FEE7528}"/>
              </a:ext>
            </a:extLst>
          </p:cNvPr>
          <p:cNvSpPr txBox="1"/>
          <p:nvPr/>
        </p:nvSpPr>
        <p:spPr>
          <a:xfrm>
            <a:off x="9421885" y="3725696"/>
            <a:ext cx="16466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4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7 008 833,7</a:t>
            </a:r>
          </a:p>
          <a:p>
            <a:pPr algn="ctr"/>
            <a:r>
              <a:rPr lang="ru-RU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D5F71FBE-3BA4-7829-6701-A8C6E38F0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95903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48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18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0">
              <a:schemeClr val="accent5">
                <a:lumMod val="20000"/>
                <a:lumOff val="80000"/>
              </a:schemeClr>
            </a:gs>
            <a:gs pos="0">
              <a:schemeClr val="accent1">
                <a:lumMod val="20000"/>
                <a:lumOff val="80000"/>
              </a:schemeClr>
            </a:gs>
            <a:gs pos="97000">
              <a:srgbClr val="EDE1F3"/>
            </a:gs>
            <a:gs pos="91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DDE45D8-60FE-F176-3AA8-8B0192CD4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117" y="43964"/>
            <a:ext cx="4237883" cy="3265766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7D1E581-D015-6D1B-B204-5EBD947DB807}"/>
              </a:ext>
            </a:extLst>
          </p:cNvPr>
          <p:cNvSpPr txBox="1"/>
          <p:nvPr/>
        </p:nvSpPr>
        <p:spPr>
          <a:xfrm>
            <a:off x="73892" y="43964"/>
            <a:ext cx="7933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муниципальной собственностью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7159A90-115F-C8F8-3EE7-EE15A8037B09}"/>
              </a:ext>
            </a:extLst>
          </p:cNvPr>
          <p:cNvSpPr/>
          <p:nvPr/>
        </p:nvSpPr>
        <p:spPr>
          <a:xfrm>
            <a:off x="187887" y="1244293"/>
            <a:ext cx="77055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результативности и эффективности управления и распоряжения муниципальной собственностью, администрирование доходов и контроль за их поступлением в местный бюджет.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BE92C50-A3CF-37F5-678A-660DE55A88D4}"/>
              </a:ext>
            </a:extLst>
          </p:cNvPr>
          <p:cNvSpPr txBox="1"/>
          <p:nvPr/>
        </p:nvSpPr>
        <p:spPr>
          <a:xfrm>
            <a:off x="9348467" y="3548270"/>
            <a:ext cx="1802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4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298 989,4</a:t>
            </a:r>
          </a:p>
          <a:p>
            <a:pPr algn="ctr"/>
            <a:r>
              <a:rPr lang="ru-RU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DF4299D1-343F-7B26-A0A5-F3530BF10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318129"/>
              </p:ext>
            </p:extLst>
          </p:nvPr>
        </p:nvGraphicFramePr>
        <p:xfrm>
          <a:off x="301882" y="2103035"/>
          <a:ext cx="7705598" cy="236975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277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40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83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65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9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2999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763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уровня недоимки по доходам от сдачи в аренду муниципального имущества по сравнению с началом отчетного года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351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</a:t>
                      </a:r>
                      <a:r>
                        <a:rPr lang="ru-RU" sz="1200" b="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объектов недвижимости, по которым проведена государственная регистрация права муниципальной собственности от запланированных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763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отремонтированных жилых помещений в общем количестве нуждающихся в капитальном ремонте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763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отремонтированных нежилых помещений в общем количестве нуждающихся в капитальном ремонте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0ED7895E-CB40-8F5C-197F-C86C62F3CB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388208"/>
              </p:ext>
            </p:extLst>
          </p:nvPr>
        </p:nvGraphicFramePr>
        <p:xfrm>
          <a:off x="301882" y="4563933"/>
          <a:ext cx="7848205" cy="2069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127FE4E5-1E1A-863C-8908-8A478F19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951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49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65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6000">
              <a:srgbClr val="EDE1F3"/>
            </a:gs>
            <a:gs pos="93000">
              <a:srgbClr val="EDE1F3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ED14C5-AE9F-BA6A-EFA8-06080EF517C4}"/>
              </a:ext>
            </a:extLst>
          </p:cNvPr>
          <p:cNvSpPr txBox="1">
            <a:spLocks/>
          </p:cNvSpPr>
          <p:nvPr/>
        </p:nvSpPr>
        <p:spPr>
          <a:xfrm>
            <a:off x="98323" y="114775"/>
            <a:ext cx="12005185" cy="566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бюджета города Бузулука в бюджетной системе страны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93AEE8B-52C3-1F8E-9E47-633884DE4C4B}"/>
              </a:ext>
            </a:extLst>
          </p:cNvPr>
          <p:cNvSpPr/>
          <p:nvPr/>
        </p:nvSpPr>
        <p:spPr>
          <a:xfrm>
            <a:off x="2080014" y="5605467"/>
            <a:ext cx="2726442" cy="397566"/>
          </a:xfrm>
          <a:prstGeom prst="rect">
            <a:avLst/>
          </a:prstGeom>
          <a:gradFill>
            <a:gsLst>
              <a:gs pos="0">
                <a:srgbClr val="09BFFF"/>
              </a:gs>
              <a:gs pos="100000">
                <a:srgbClr val="D4B5E3"/>
              </a:gs>
              <a:gs pos="63000">
                <a:srgbClr val="BDC3E7"/>
              </a:gs>
              <a:gs pos="99000">
                <a:srgbClr val="B6BDE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AA2070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внутригородских районов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6550AB8-573C-B6EE-A143-058CB0C7FA5E}"/>
              </a:ext>
            </a:extLst>
          </p:cNvPr>
          <p:cNvSpPr/>
          <p:nvPr/>
        </p:nvSpPr>
        <p:spPr>
          <a:xfrm>
            <a:off x="2080014" y="6103825"/>
            <a:ext cx="2726442" cy="505049"/>
          </a:xfrm>
          <a:prstGeom prst="rect">
            <a:avLst/>
          </a:prstGeom>
          <a:gradFill>
            <a:gsLst>
              <a:gs pos="0">
                <a:srgbClr val="09BFFF"/>
              </a:gs>
              <a:gs pos="100000">
                <a:srgbClr val="D4B5E3"/>
              </a:gs>
              <a:gs pos="69850">
                <a:srgbClr val="BDC3E7"/>
              </a:gs>
              <a:gs pos="99000">
                <a:srgbClr val="B6BDE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AA2070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городского округа с внутригородским делением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3A7B363E-CFFA-D134-9B85-0D554883D416}"/>
              </a:ext>
            </a:extLst>
          </p:cNvPr>
          <p:cNvSpPr/>
          <p:nvPr/>
        </p:nvSpPr>
        <p:spPr>
          <a:xfrm>
            <a:off x="6489221" y="3186609"/>
            <a:ext cx="3031435" cy="438981"/>
          </a:xfrm>
          <a:prstGeom prst="rect">
            <a:avLst/>
          </a:prstGeom>
          <a:gradFill>
            <a:gsLst>
              <a:gs pos="0">
                <a:srgbClr val="0086EA"/>
              </a:gs>
              <a:gs pos="100000">
                <a:srgbClr val="D4B5E3"/>
              </a:gs>
              <a:gs pos="96000">
                <a:srgbClr val="BDC3E7"/>
              </a:gs>
              <a:gs pos="99000">
                <a:srgbClr val="B6BDE4"/>
              </a:gs>
              <a:gs pos="7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субъектов РФ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A9D2E16-14B2-0EFE-E0F8-8C9F0CFA0032}"/>
              </a:ext>
            </a:extLst>
          </p:cNvPr>
          <p:cNvSpPr/>
          <p:nvPr/>
        </p:nvSpPr>
        <p:spPr>
          <a:xfrm>
            <a:off x="6489222" y="3974039"/>
            <a:ext cx="3031435" cy="566530"/>
          </a:xfrm>
          <a:prstGeom prst="rect">
            <a:avLst/>
          </a:prstGeom>
          <a:gradFill>
            <a:gsLst>
              <a:gs pos="0">
                <a:srgbClr val="0086EA"/>
              </a:gs>
              <a:gs pos="100000">
                <a:srgbClr val="D4B5E3"/>
              </a:gs>
              <a:gs pos="74000">
                <a:srgbClr val="BDC3E7"/>
              </a:gs>
              <a:gs pos="99000">
                <a:srgbClr val="B6BDE4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муниципальных образований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D447E56-EED9-2650-1490-35A43105F55D}"/>
              </a:ext>
            </a:extLst>
          </p:cNvPr>
          <p:cNvSpPr/>
          <p:nvPr/>
        </p:nvSpPr>
        <p:spPr>
          <a:xfrm>
            <a:off x="6501424" y="4822676"/>
            <a:ext cx="3031435" cy="447263"/>
          </a:xfrm>
          <a:prstGeom prst="rect">
            <a:avLst/>
          </a:prstGeom>
          <a:gradFill>
            <a:gsLst>
              <a:gs pos="0">
                <a:srgbClr val="0086EA"/>
              </a:gs>
              <a:gs pos="100000">
                <a:srgbClr val="D4B5E3"/>
              </a:gs>
              <a:gs pos="73000">
                <a:srgbClr val="BDC3E7"/>
              </a:gs>
              <a:gs pos="99000">
                <a:srgbClr val="B6BDE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городских и сельских  поселений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7FF35C0-4CB0-3C26-4C88-742157C48A9C}"/>
              </a:ext>
            </a:extLst>
          </p:cNvPr>
          <p:cNvSpPr/>
          <p:nvPr/>
        </p:nvSpPr>
        <p:spPr>
          <a:xfrm>
            <a:off x="6501425" y="5770366"/>
            <a:ext cx="3031435" cy="650019"/>
          </a:xfrm>
          <a:prstGeom prst="rect">
            <a:avLst/>
          </a:prstGeom>
          <a:gradFill>
            <a:gsLst>
              <a:gs pos="0">
                <a:srgbClr val="09BFFF"/>
              </a:gs>
              <a:gs pos="100000">
                <a:srgbClr val="D4B5E3"/>
              </a:gs>
              <a:gs pos="69850">
                <a:srgbClr val="BDC3E7"/>
              </a:gs>
              <a:gs pos="99000">
                <a:srgbClr val="B6BDE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AA2070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городского округа с внутригородским делением</a:t>
            </a: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xmlns="" id="{CF58E868-E652-26F7-DF86-37C0E0D10D2E}"/>
              </a:ext>
            </a:extLst>
          </p:cNvPr>
          <p:cNvSpPr/>
          <p:nvPr/>
        </p:nvSpPr>
        <p:spPr>
          <a:xfrm>
            <a:off x="3310386" y="1791939"/>
            <a:ext cx="357809" cy="62674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xmlns="" id="{9B480D5C-FCF6-83AB-2D05-8865C307554B}"/>
              </a:ext>
            </a:extLst>
          </p:cNvPr>
          <p:cNvSpPr/>
          <p:nvPr/>
        </p:nvSpPr>
        <p:spPr>
          <a:xfrm>
            <a:off x="6966179" y="2046682"/>
            <a:ext cx="450137" cy="100131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6" name="Стрелка: влево 15">
            <a:extLst>
              <a:ext uri="{FF2B5EF4-FFF2-40B4-BE49-F238E27FC236}">
                <a16:creationId xmlns:a16="http://schemas.microsoft.com/office/drawing/2014/main" xmlns="" id="{CC7CA989-AEDC-05E7-1000-7BA7EDB75536}"/>
              </a:ext>
            </a:extLst>
          </p:cNvPr>
          <p:cNvSpPr/>
          <p:nvPr/>
        </p:nvSpPr>
        <p:spPr>
          <a:xfrm>
            <a:off x="5256479" y="3351800"/>
            <a:ext cx="909552" cy="214719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7" name="Стрелка: влево 16">
            <a:extLst>
              <a:ext uri="{FF2B5EF4-FFF2-40B4-BE49-F238E27FC236}">
                <a16:creationId xmlns:a16="http://schemas.microsoft.com/office/drawing/2014/main" xmlns="" id="{CCC7D9C3-2F55-A81C-2449-1CD99ABA325D}"/>
              </a:ext>
            </a:extLst>
          </p:cNvPr>
          <p:cNvSpPr/>
          <p:nvPr/>
        </p:nvSpPr>
        <p:spPr>
          <a:xfrm>
            <a:off x="5256479" y="4107532"/>
            <a:ext cx="909552" cy="214719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8" name="Стрелка: влево 17">
            <a:extLst>
              <a:ext uri="{FF2B5EF4-FFF2-40B4-BE49-F238E27FC236}">
                <a16:creationId xmlns:a16="http://schemas.microsoft.com/office/drawing/2014/main" xmlns="" id="{9D2CA216-4738-6256-60DA-959DFC4090E1}"/>
              </a:ext>
            </a:extLst>
          </p:cNvPr>
          <p:cNvSpPr/>
          <p:nvPr/>
        </p:nvSpPr>
        <p:spPr>
          <a:xfrm>
            <a:off x="5276717" y="4944693"/>
            <a:ext cx="869076" cy="203231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9" name="Стрелка: влево 18">
            <a:extLst>
              <a:ext uri="{FF2B5EF4-FFF2-40B4-BE49-F238E27FC236}">
                <a16:creationId xmlns:a16="http://schemas.microsoft.com/office/drawing/2014/main" xmlns="" id="{82662E94-3B3F-C664-03A4-14C42D835CAA}"/>
              </a:ext>
            </a:extLst>
          </p:cNvPr>
          <p:cNvSpPr/>
          <p:nvPr/>
        </p:nvSpPr>
        <p:spPr>
          <a:xfrm>
            <a:off x="5049342" y="5770366"/>
            <a:ext cx="1323826" cy="281953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0" name="Стрелка: влево 19">
            <a:extLst>
              <a:ext uri="{FF2B5EF4-FFF2-40B4-BE49-F238E27FC236}">
                <a16:creationId xmlns:a16="http://schemas.microsoft.com/office/drawing/2014/main" xmlns="" id="{7201B1F4-1CD8-1A1E-0A33-90F2926BB634}"/>
              </a:ext>
            </a:extLst>
          </p:cNvPr>
          <p:cNvSpPr/>
          <p:nvPr/>
        </p:nvSpPr>
        <p:spPr>
          <a:xfrm>
            <a:off x="5054950" y="6138431"/>
            <a:ext cx="1323826" cy="281954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224E7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xmlns="" id="{A0561FF7-7EE8-5D83-1855-E092F101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0441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Oval 8">
            <a:extLst>
              <a:ext uri="{FF2B5EF4-FFF2-40B4-BE49-F238E27FC236}">
                <a16:creationId xmlns:a16="http://schemas.microsoft.com/office/drawing/2014/main" xmlns="" id="{585BE06B-D4C0-D0B6-FE73-032492625B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97835" y="1000062"/>
            <a:ext cx="4218321" cy="1154456"/>
          </a:xfrm>
          <a:prstGeom prst="ellipse">
            <a:avLst/>
          </a:prstGeom>
          <a:gradFill rotWithShape="0">
            <a:gsLst>
              <a:gs pos="29000">
                <a:srgbClr val="D4B5E3"/>
              </a:gs>
              <a:gs pos="75000">
                <a:srgbClr val="00B0F0"/>
              </a:gs>
            </a:gsLst>
            <a:lin ang="2700000" scaled="1"/>
          </a:gradFill>
          <a:ln w="57150">
            <a:noFill/>
            <a:round/>
            <a:headEnd/>
            <a:tailEnd/>
          </a:ln>
          <a:effectLst>
            <a:glow rad="381000">
              <a:srgbClr val="5ECCF3">
                <a:satMod val="175000"/>
                <a:alpha val="40000"/>
              </a:srgb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РФ</a:t>
            </a:r>
          </a:p>
        </p:txBody>
      </p:sp>
      <p:grpSp>
        <p:nvGrpSpPr>
          <p:cNvPr id="24" name="Group 92">
            <a:extLst>
              <a:ext uri="{FF2B5EF4-FFF2-40B4-BE49-F238E27FC236}">
                <a16:creationId xmlns:a16="http://schemas.microsoft.com/office/drawing/2014/main" xmlns="" id="{2E31FA23-8EDB-0357-B1CD-9B40BE9B2F0A}"/>
              </a:ext>
            </a:extLst>
          </p:cNvPr>
          <p:cNvGrpSpPr>
            <a:grpSpLocks/>
          </p:cNvGrpSpPr>
          <p:nvPr/>
        </p:nvGrpSpPr>
        <p:grpSpPr bwMode="auto">
          <a:xfrm>
            <a:off x="1576331" y="2453771"/>
            <a:ext cx="3825918" cy="438981"/>
            <a:chOff x="1422" y="1296"/>
            <a:chExt cx="3040" cy="334"/>
          </a:xfrm>
          <a:gradFill>
            <a:gsLst>
              <a:gs pos="0">
                <a:srgbClr val="F686DB"/>
              </a:gs>
              <a:gs pos="85000">
                <a:srgbClr val="D4B5E3"/>
              </a:gs>
              <a:gs pos="59000">
                <a:srgbClr val="BDC3E7"/>
              </a:gs>
              <a:gs pos="48000">
                <a:srgbClr val="B6BDE4"/>
              </a:gs>
            </a:gsLst>
            <a:lin ang="5400000" scaled="1"/>
          </a:gradFill>
        </p:grpSpPr>
        <p:sp>
          <p:nvSpPr>
            <p:cNvPr id="25" name="AutoShape 3">
              <a:extLst>
                <a:ext uri="{FF2B5EF4-FFF2-40B4-BE49-F238E27FC236}">
                  <a16:creationId xmlns:a16="http://schemas.microsoft.com/office/drawing/2014/main" xmlns="" id="{5993DE01-D137-DF2E-DA13-671B47678AC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grpFill/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kern="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26" name="Text Box 4">
              <a:extLst>
                <a:ext uri="{FF2B5EF4-FFF2-40B4-BE49-F238E27FC236}">
                  <a16:creationId xmlns:a16="http://schemas.microsoft.com/office/drawing/2014/main" xmlns="" id="{A8C7227A-2FD8-6B9B-408C-AD30D3578CC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80" y="1325"/>
              <a:ext cx="2711" cy="30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Федеральный бюджет</a:t>
              </a:r>
              <a:endParaRPr lang="en-US" sz="2000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</p:grpSp>
      <p:grpSp>
        <p:nvGrpSpPr>
          <p:cNvPr id="41" name="Group 92">
            <a:extLst>
              <a:ext uri="{FF2B5EF4-FFF2-40B4-BE49-F238E27FC236}">
                <a16:creationId xmlns:a16="http://schemas.microsoft.com/office/drawing/2014/main" xmlns="" id="{56E7A478-D002-2DE6-CF91-63E1F6516DF0}"/>
              </a:ext>
            </a:extLst>
          </p:cNvPr>
          <p:cNvGrpSpPr>
            <a:grpSpLocks/>
          </p:cNvGrpSpPr>
          <p:nvPr/>
        </p:nvGrpSpPr>
        <p:grpSpPr bwMode="auto">
          <a:xfrm>
            <a:off x="841442" y="3177100"/>
            <a:ext cx="4208687" cy="438981"/>
            <a:chOff x="1422" y="1296"/>
            <a:chExt cx="3040" cy="334"/>
          </a:xfrm>
          <a:gradFill>
            <a:gsLst>
              <a:gs pos="1000">
                <a:srgbClr val="F686DB"/>
              </a:gs>
              <a:gs pos="100000">
                <a:srgbClr val="D4B5E3"/>
              </a:gs>
              <a:gs pos="60000">
                <a:srgbClr val="BDC3E7"/>
              </a:gs>
              <a:gs pos="99000">
                <a:srgbClr val="B6BDE4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</p:grpSpPr>
        <p:sp>
          <p:nvSpPr>
            <p:cNvPr id="42" name="AutoShape 3">
              <a:extLst>
                <a:ext uri="{FF2B5EF4-FFF2-40B4-BE49-F238E27FC236}">
                  <a16:creationId xmlns:a16="http://schemas.microsoft.com/office/drawing/2014/main" xmlns="" id="{7F6812E1-1D27-5213-E78B-26A218DAFFE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grpFill/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kern="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282792BA-6120-761E-2E67-6412A48A88B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543" y="1325"/>
              <a:ext cx="2829" cy="30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Бюджет субъекта РФ</a:t>
              </a:r>
              <a:endParaRPr lang="en-US" sz="2000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</p:grpSp>
      <p:grpSp>
        <p:nvGrpSpPr>
          <p:cNvPr id="45" name="Group 92">
            <a:extLst>
              <a:ext uri="{FF2B5EF4-FFF2-40B4-BE49-F238E27FC236}">
                <a16:creationId xmlns:a16="http://schemas.microsoft.com/office/drawing/2014/main" xmlns="" id="{1ED8B033-DC5B-185A-9C7F-1BEFF955523D}"/>
              </a:ext>
            </a:extLst>
          </p:cNvPr>
          <p:cNvGrpSpPr>
            <a:grpSpLocks/>
          </p:cNvGrpSpPr>
          <p:nvPr/>
        </p:nvGrpSpPr>
        <p:grpSpPr bwMode="auto">
          <a:xfrm>
            <a:off x="813498" y="3976203"/>
            <a:ext cx="4208687" cy="438981"/>
            <a:chOff x="546" y="1296"/>
            <a:chExt cx="3916" cy="334"/>
          </a:xfrm>
          <a:gradFill>
            <a:gsLst>
              <a:gs pos="0">
                <a:srgbClr val="F686DB"/>
              </a:gs>
              <a:gs pos="100000">
                <a:srgbClr val="D4B5E3"/>
              </a:gs>
              <a:gs pos="69850">
                <a:srgbClr val="BDC3E7"/>
              </a:gs>
              <a:gs pos="99000">
                <a:srgbClr val="B6BDE4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</p:grpSpPr>
        <p:sp>
          <p:nvSpPr>
            <p:cNvPr id="46" name="AutoShape 3">
              <a:extLst>
                <a:ext uri="{FF2B5EF4-FFF2-40B4-BE49-F238E27FC236}">
                  <a16:creationId xmlns:a16="http://schemas.microsoft.com/office/drawing/2014/main" xmlns="" id="{73613B72-C6F8-FA37-6873-A3E57BE0B1F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46" y="1296"/>
              <a:ext cx="3916" cy="334"/>
            </a:xfrm>
            <a:prstGeom prst="roundRect">
              <a:avLst>
                <a:gd name="adj" fmla="val 50000"/>
              </a:avLst>
            </a:prstGeom>
            <a:grpFill/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kern="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47" name="Text Box 4">
              <a:extLst>
                <a:ext uri="{FF2B5EF4-FFF2-40B4-BE49-F238E27FC236}">
                  <a16:creationId xmlns:a16="http://schemas.microsoft.com/office/drawing/2014/main" xmlns="" id="{546A4D26-9B14-5994-65DC-85F57EAD394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96" y="1318"/>
              <a:ext cx="3615" cy="30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000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Бюджет муниципального района</a:t>
              </a:r>
              <a:endParaRPr lang="en-US" sz="2000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pic>
          <p:nvPicPr>
            <p:cNvPr id="48" name="Picture 57" descr="Picture2">
              <a:extLst>
                <a:ext uri="{FF2B5EF4-FFF2-40B4-BE49-F238E27FC236}">
                  <a16:creationId xmlns:a16="http://schemas.microsoft.com/office/drawing/2014/main" xmlns="" id="{6799A401-EA6F-B45B-64F9-C70AEF4986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" y="1569"/>
              <a:ext cx="230" cy="53"/>
            </a:xfrm>
            <a:prstGeom prst="rect">
              <a:avLst/>
            </a:prstGeom>
            <a:grpFill/>
          </p:spPr>
        </p:pic>
      </p:grpSp>
      <p:grpSp>
        <p:nvGrpSpPr>
          <p:cNvPr id="49" name="Group 92">
            <a:extLst>
              <a:ext uri="{FF2B5EF4-FFF2-40B4-BE49-F238E27FC236}">
                <a16:creationId xmlns:a16="http://schemas.microsoft.com/office/drawing/2014/main" xmlns="" id="{5909EE55-4546-28C4-38D4-1744DD1CA935}"/>
              </a:ext>
            </a:extLst>
          </p:cNvPr>
          <p:cNvGrpSpPr>
            <a:grpSpLocks/>
          </p:cNvGrpSpPr>
          <p:nvPr/>
        </p:nvGrpSpPr>
        <p:grpSpPr bwMode="auto">
          <a:xfrm>
            <a:off x="813499" y="4789116"/>
            <a:ext cx="4208687" cy="438981"/>
            <a:chOff x="546" y="1296"/>
            <a:chExt cx="3916" cy="334"/>
          </a:xfrm>
          <a:gradFill>
            <a:gsLst>
              <a:gs pos="0">
                <a:srgbClr val="F686DB"/>
              </a:gs>
              <a:gs pos="100000">
                <a:srgbClr val="D4B5E3"/>
              </a:gs>
              <a:gs pos="69850">
                <a:srgbClr val="BDC3E7"/>
              </a:gs>
              <a:gs pos="99000">
                <a:srgbClr val="B6BDE4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</p:grpSpPr>
        <p:sp>
          <p:nvSpPr>
            <p:cNvPr id="50" name="AutoShape 3">
              <a:extLst>
                <a:ext uri="{FF2B5EF4-FFF2-40B4-BE49-F238E27FC236}">
                  <a16:creationId xmlns:a16="http://schemas.microsoft.com/office/drawing/2014/main" xmlns="" id="{8AC6CEBF-D9DA-461C-B617-41DF474AF2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46" y="1296"/>
              <a:ext cx="3916" cy="334"/>
            </a:xfrm>
            <a:prstGeom prst="roundRect">
              <a:avLst>
                <a:gd name="adj" fmla="val 50000"/>
              </a:avLst>
            </a:prstGeom>
            <a:grpFill/>
            <a:ln w="15875" cap="flat" cmpd="sng" algn="ctr">
              <a:solidFill>
                <a:srgbClr val="00000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kern="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51" name="Text Box 4">
              <a:extLst>
                <a:ext uri="{FF2B5EF4-FFF2-40B4-BE49-F238E27FC236}">
                  <a16:creationId xmlns:a16="http://schemas.microsoft.com/office/drawing/2014/main" xmlns="" id="{A8E00881-94EB-4C2A-7DC8-06B6D2FABAB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28" y="1311"/>
              <a:ext cx="3604" cy="30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000" i="1" kern="0" dirty="0">
                  <a:solidFill>
                    <a:srgbClr val="000000"/>
                  </a:solidFill>
                  <a:latin typeface="Book Antiqua" panose="02040602050305030304" pitchFamily="18" charset="0"/>
                  <a:cs typeface="Calibri"/>
                </a:rPr>
                <a:t>Бюджеты сельских поселений</a:t>
              </a:r>
              <a:endParaRPr lang="en-US" sz="2000" i="1" kern="0" dirty="0">
                <a:solidFill>
                  <a:srgbClr val="000000"/>
                </a:solidFill>
                <a:latin typeface="Book Antiqua" panose="02040602050305030304" pitchFamily="18" charset="0"/>
                <a:cs typeface="Calibri"/>
              </a:endParaRPr>
            </a:p>
          </p:txBody>
        </p:sp>
        <p:pic>
          <p:nvPicPr>
            <p:cNvPr id="52" name="Picture 57" descr="Picture2">
              <a:extLst>
                <a:ext uri="{FF2B5EF4-FFF2-40B4-BE49-F238E27FC236}">
                  <a16:creationId xmlns:a16="http://schemas.microsoft.com/office/drawing/2014/main" xmlns="" id="{6AEFA9B1-159C-49DD-C334-8AFF7044B2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" y="1569"/>
              <a:ext cx="230" cy="53"/>
            </a:xfrm>
            <a:prstGeom prst="rect">
              <a:avLst/>
            </a:prstGeom>
            <a:grpFill/>
          </p:spPr>
        </p:pic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3AE84EE-AC80-835D-A2D9-BC161015F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310" y="1181732"/>
            <a:ext cx="2831691" cy="244636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3738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  <a:gs pos="99000">
              <a:srgbClr val="EDE1F3"/>
            </a:gs>
            <a:gs pos="8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7F28F5C-23BC-A8EB-9ED2-275AB5EC6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9935" y="1"/>
            <a:ext cx="3982065" cy="331347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CDC73EA4-DD71-D3C1-51C4-4A91675CB3FE}"/>
              </a:ext>
            </a:extLst>
          </p:cNvPr>
          <p:cNvSpPr txBox="1">
            <a:spLocks/>
          </p:cNvSpPr>
          <p:nvPr/>
        </p:nvSpPr>
        <p:spPr>
          <a:xfrm>
            <a:off x="209177" y="175033"/>
            <a:ext cx="8843203" cy="828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</a:p>
          <a:p>
            <a:pPr>
              <a:defRPr/>
            </a:pPr>
            <a:r>
              <a:rPr lang="ru-RU" sz="20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системы кадастра недвижимости и управления земельно-имущественным комплексом на территории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31A2101-5AAC-42B5-AC04-615415B43A75}"/>
              </a:ext>
            </a:extLst>
          </p:cNvPr>
          <p:cNvSpPr/>
          <p:nvPr/>
        </p:nvSpPr>
        <p:spPr>
          <a:xfrm>
            <a:off x="209177" y="1161179"/>
            <a:ext cx="699432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системы управления земельным комплексом на территории города Бузулука, обеспечение наполнения информацией системы Единого государственного реестра недвижимости.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7109462B-AD00-2143-3C36-F95A5DF22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566453"/>
              </p:ext>
            </p:extLst>
          </p:nvPr>
        </p:nvGraphicFramePr>
        <p:xfrm>
          <a:off x="209177" y="1995613"/>
          <a:ext cx="7705462" cy="25507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8440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94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98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69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2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9173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132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 площади земельных участков, в отношении которых проведены кадастровые работы к площади земельных участков, 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внесенных в Единый государственный реестр недвижимости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261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 количества объектов недвижимости, 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отношении которых проведены комплексные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кадастровые работы, к количеству объектов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недвижимости, запланированному для проведения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комплексных кадастровых работ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53" marR="5345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3D6C512D-C8A8-8A38-E36F-B8659BBB38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065438"/>
              </p:ext>
            </p:extLst>
          </p:nvPr>
        </p:nvGraphicFramePr>
        <p:xfrm>
          <a:off x="209177" y="4638506"/>
          <a:ext cx="7778571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A74C13-5034-76BB-1911-7DADD659A490}"/>
              </a:ext>
            </a:extLst>
          </p:cNvPr>
          <p:cNvSpPr txBox="1"/>
          <p:nvPr/>
        </p:nvSpPr>
        <p:spPr>
          <a:xfrm>
            <a:off x="9494831" y="3770045"/>
            <a:ext cx="19899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4 147,5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014A7731-B393-E354-6EB7-B90BD5AB9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488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78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8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28B1967-CBE7-42D4-5461-0E93EF7F5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7166" y="29120"/>
            <a:ext cx="4344834" cy="3058209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CF410A6A-5419-339E-D2E4-4BE182453188}"/>
              </a:ext>
            </a:extLst>
          </p:cNvPr>
          <p:cNvSpPr txBox="1">
            <a:spLocks/>
          </p:cNvSpPr>
          <p:nvPr/>
        </p:nvSpPr>
        <p:spPr>
          <a:xfrm>
            <a:off x="166257" y="228139"/>
            <a:ext cx="7934134" cy="885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2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2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муниципальными финансами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87D1DF6-CBC0-1EFC-8EB7-C0C186BE5F67}"/>
              </a:ext>
            </a:extLst>
          </p:cNvPr>
          <p:cNvSpPr/>
          <p:nvPr/>
        </p:nvSpPr>
        <p:spPr>
          <a:xfrm>
            <a:off x="166257" y="1269523"/>
            <a:ext cx="746699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местного бюджета, повышение качества управления муниципальными финансами города Бузулука.                             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48C469E7-C25C-6A7D-3E9B-EA05D341F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091561"/>
              </p:ext>
            </p:extLst>
          </p:nvPr>
        </p:nvGraphicFramePr>
        <p:xfrm>
          <a:off x="278647" y="2120536"/>
          <a:ext cx="7354606" cy="243378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914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81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95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08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46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12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26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расходов местного бюджета, формируемых программным методом, в общем объеме расходов местного бюджета в соответствующем финансовом году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23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объема просроченной кредиторской задолженности муниципального образования к общему объему расходов местного бюджета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местного бюджета по расходам(%)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55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открытости бюджетных процедур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(баллы)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201" marR="5320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8AAAD390-1038-D9DE-0555-A661E8E937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3609576"/>
              </p:ext>
            </p:extLst>
          </p:nvPr>
        </p:nvGraphicFramePr>
        <p:xfrm>
          <a:off x="203719" y="4737464"/>
          <a:ext cx="7429531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F5061B5-9A9B-8978-2F7F-ADD00B9A6C80}"/>
              </a:ext>
            </a:extLst>
          </p:cNvPr>
          <p:cNvSpPr txBox="1"/>
          <p:nvPr/>
        </p:nvSpPr>
        <p:spPr>
          <a:xfrm>
            <a:off x="9314962" y="3984935"/>
            <a:ext cx="201543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96 222,6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9E289505-F2EF-9575-C88D-48F9D5A07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92911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51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4021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rgbClr val="EDE1F3"/>
            </a:gs>
            <a:gs pos="83000">
              <a:schemeClr val="accent3">
                <a:lumMod val="20000"/>
                <a:lumOff val="80000"/>
              </a:schemeClr>
            </a:gs>
            <a:gs pos="93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450A43-AD20-7B0B-42CA-EC9F238212AA}"/>
              </a:ext>
            </a:extLst>
          </p:cNvPr>
          <p:cNvSpPr txBox="1">
            <a:spLocks/>
          </p:cNvSpPr>
          <p:nvPr/>
        </p:nvSpPr>
        <p:spPr>
          <a:xfrm>
            <a:off x="241183" y="186747"/>
            <a:ext cx="9876852" cy="896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6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6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противодействии коррупции в городе Бузулуке»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89FFDF1-0236-5064-FA1C-545A13C47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596" b="95642" l="9201" r="95642">
                        <a14:foregroundMark x1="43826" y1="11864" x2="43826" y2="11864"/>
                        <a14:foregroundMark x1="50726" y1="89831" x2="50726" y2="89831"/>
                        <a14:foregroundMark x1="47579" y1="91404" x2="47579" y2="91404"/>
                        <a14:foregroundMark x1="80266" y1="91525" x2="80266" y2="91525"/>
                        <a14:foregroundMark x1="81961" y1="85714" x2="81961" y2="85714"/>
                        <a14:foregroundMark x1="76998" y1="86804" x2="76998" y2="86804"/>
                        <a14:foregroundMark x1="70944" y1="90799" x2="70944" y2="90799"/>
                        <a14:foregroundMark x1="70944" y1="90799" x2="70944" y2="90799"/>
                        <a14:foregroundMark x1="69249" y1="92373" x2="69249" y2="92373"/>
                        <a14:foregroundMark x1="68160" y1="92615" x2="68160" y2="92615"/>
                        <a14:foregroundMark x1="31719" y1="89952" x2="32203" y2="89346"/>
                        <a14:foregroundMark x1="36320" y1="90315" x2="37167" y2="91041"/>
                        <a14:foregroundMark x1="48547" y1="92010" x2="48547" y2="92010"/>
                        <a14:foregroundMark x1="54600" y1="93099" x2="54600" y2="93099"/>
                        <a14:foregroundMark x1="86683" y1="91646" x2="86683" y2="91646"/>
                        <a14:foregroundMark x1="81719" y1="88015" x2="81719" y2="88015"/>
                        <a14:foregroundMark x1="88499" y1="93220" x2="88499" y2="93220"/>
                        <a14:foregroundMark x1="90678" y1="92615" x2="90678" y2="92615"/>
                        <a14:foregroundMark x1="59806" y1="93341" x2="59806" y2="93341"/>
                        <a14:foregroundMark x1="59806" y1="93341" x2="59806" y2="93341"/>
                        <a14:foregroundMark x1="55448" y1="93947" x2="55448" y2="93947"/>
                        <a14:foregroundMark x1="45884" y1="94189" x2="45884" y2="94189"/>
                        <a14:foregroundMark x1="95642" y1="95642" x2="95642" y2="95642"/>
                        <a14:foregroundMark x1="46489" y1="8596" x2="46489" y2="8596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5440" y="186747"/>
            <a:ext cx="2865120" cy="2693505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3447111-4259-1449-2A07-7A72E8B4E000}"/>
              </a:ext>
            </a:extLst>
          </p:cNvPr>
          <p:cNvSpPr/>
          <p:nvPr/>
        </p:nvSpPr>
        <p:spPr>
          <a:xfrm>
            <a:off x="241183" y="1194691"/>
            <a:ext cx="899425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противодействия коррупции на территории муниципального образования город Бузулук Оренбургской области.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DE2EACA8-0EEC-924E-326E-0F64E7220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47789"/>
              </p:ext>
            </p:extLst>
          </p:nvPr>
        </p:nvGraphicFramePr>
        <p:xfrm>
          <a:off x="241184" y="2276062"/>
          <a:ext cx="8994256" cy="359641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246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67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3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75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76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7367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950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нормативных правовых актов администрации города Бузулука, проектов нормативных правовых актов администрации города Бузулука, прошедших антикоррупционную экспертизу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055" marR="5205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568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размещенных сведений о доходах, расходах, об имуществе и обязательствах имущественного характера муниципальных служащих, его супруга (супруги) и несовершеннолетних детей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055" marR="5205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755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размещенной информации по антикоррупционной пропаганде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055" marR="5205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9D04A0-3D79-DD83-21B2-30CC9A074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8996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499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10000"/>
                <a:lumOff val="9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D5D5C42-DBB9-DA0A-EBFC-0A7D28002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1" y="0"/>
            <a:ext cx="4013200" cy="3215148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6CA3EE0B-A371-181F-B473-D667F74D1C11}"/>
              </a:ext>
            </a:extLst>
          </p:cNvPr>
          <p:cNvSpPr txBox="1">
            <a:spLocks/>
          </p:cNvSpPr>
          <p:nvPr/>
        </p:nvSpPr>
        <p:spPr>
          <a:xfrm>
            <a:off x="203886" y="139148"/>
            <a:ext cx="8890417" cy="761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«Реализация муниципальной политики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A21CE4D-9E27-2E40-95E5-C5D59F7A814C}"/>
              </a:ext>
            </a:extLst>
          </p:cNvPr>
          <p:cNvSpPr/>
          <p:nvPr/>
        </p:nvSpPr>
        <p:spPr>
          <a:xfrm>
            <a:off x="203886" y="1040186"/>
            <a:ext cx="677603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эффективности реализации муниципальной политики.</a:t>
            </a:r>
            <a:endParaRPr lang="ru-RU" sz="1200" i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6308A9B1-32AF-7CDC-13A2-EBFC75E34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905728"/>
              </p:ext>
            </p:extLst>
          </p:nvPr>
        </p:nvGraphicFramePr>
        <p:xfrm>
          <a:off x="244758" y="1856442"/>
          <a:ext cx="7934042" cy="239733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07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94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7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75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15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545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99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исполнения обязательств по решению вопросов местного значения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32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Своевременное транспортное</a:t>
                      </a:r>
                      <a:r>
                        <a:rPr lang="ru-RU" sz="1200" i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 и </a:t>
                      </a: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хозяйственное обслуживание административных зданий, служебных и иных помещений, занимаемых органами местного самоуправления 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262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муниципальных служащих,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повысивших профессиональный уровень, от запланированного на обучение в текущем году числа муниципальных служащих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32" marR="53432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B37A205D-26ED-9613-64F4-D4C94CAB12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7812243"/>
              </p:ext>
            </p:extLst>
          </p:nvPr>
        </p:nvGraphicFramePr>
        <p:xfrm>
          <a:off x="180804" y="4577589"/>
          <a:ext cx="7997996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150F20-A995-E463-2C6E-558D036E581E}"/>
              </a:ext>
            </a:extLst>
          </p:cNvPr>
          <p:cNvSpPr txBox="1"/>
          <p:nvPr/>
        </p:nvSpPr>
        <p:spPr>
          <a:xfrm>
            <a:off x="9452280" y="3948546"/>
            <a:ext cx="21626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489 668,1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A8E54B79-CE85-9274-D11C-5A0A509EB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0059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816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99000">
              <a:srgbClr val="EDE1F3"/>
            </a:gs>
            <a:gs pos="85000">
              <a:srgbClr val="EDE1F3"/>
            </a:gs>
            <a:gs pos="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CCDF6B9-A965-A035-137B-E13958995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720" y="2"/>
            <a:ext cx="4508049" cy="3428998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16F761C4-361D-70F8-E4E6-6509FE0AA9F8}"/>
              </a:ext>
            </a:extLst>
          </p:cNvPr>
          <p:cNvSpPr txBox="1">
            <a:spLocks/>
          </p:cNvSpPr>
          <p:nvPr/>
        </p:nvSpPr>
        <p:spPr>
          <a:xfrm>
            <a:off x="241183" y="194938"/>
            <a:ext cx="7438537" cy="8784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«Экономическое развитие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6A36729-F95C-098C-EF36-E2E6C6778251}"/>
              </a:ext>
            </a:extLst>
          </p:cNvPr>
          <p:cNvSpPr/>
          <p:nvPr/>
        </p:nvSpPr>
        <p:spPr>
          <a:xfrm>
            <a:off x="241183" y="1073425"/>
            <a:ext cx="699432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обеспечения устойчивого роста экономики и повышения эффективности муниципального управления.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6D2E4BDD-BD30-DA4E-4311-2B85C48FD3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9361703"/>
              </p:ext>
            </p:extLst>
          </p:nvPr>
        </p:nvGraphicFramePr>
        <p:xfrm>
          <a:off x="318235" y="4724393"/>
          <a:ext cx="7515125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5D64C7C7-403F-1B79-3B1A-0952B0BB50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080312"/>
              </p:ext>
            </p:extLst>
          </p:nvPr>
        </p:nvGraphicFramePr>
        <p:xfrm>
          <a:off x="318235" y="2006136"/>
          <a:ext cx="7438536" cy="255029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03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98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31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90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31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205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инвестиционных проектов реализуемых и планируемых к реализации предприятиями и организациями города (шт.)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551" marR="5355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924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занятых в малом и среднем бизнесе в общей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среднесписочной численности занятых в муниципальном образовании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551" marR="5355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33,9</a:t>
                      </a: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168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удовлетворенности граждан качеством предоставления  муниципальных услуг на базе МФЦ 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551" marR="5355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66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субъектов МСП, которым предоставляется право в виде имущественной поддержки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551" marR="53551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C7A88EF-284F-8973-0AA9-36B53FBF2E03}"/>
              </a:ext>
            </a:extLst>
          </p:cNvPr>
          <p:cNvSpPr txBox="1"/>
          <p:nvPr/>
        </p:nvSpPr>
        <p:spPr>
          <a:xfrm>
            <a:off x="9360353" y="3429000"/>
            <a:ext cx="154523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80 926,4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7291D455-4192-8D42-4105-B8EF6DB8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5201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54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065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2000">
              <a:srgbClr val="EDE1F3"/>
            </a:gs>
            <a:gs pos="8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4FB8460-F78E-9414-4E17-85E013AB7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109" y="0"/>
            <a:ext cx="4645890" cy="3529781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80D62AF-C1CD-171E-EF4D-4BD2ACED2F10}"/>
              </a:ext>
            </a:extLst>
          </p:cNvPr>
          <p:cNvSpPr txBox="1">
            <a:spLocks/>
          </p:cNvSpPr>
          <p:nvPr/>
        </p:nvSpPr>
        <p:spPr>
          <a:xfrm>
            <a:off x="241182" y="119437"/>
            <a:ext cx="8793487" cy="8247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«Улучшение условий охраны труда в городе Бузулуке»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86DD747-2643-9D94-39DE-F4502C366779}"/>
              </a:ext>
            </a:extLst>
          </p:cNvPr>
          <p:cNvSpPr txBox="1"/>
          <p:nvPr/>
        </p:nvSpPr>
        <p:spPr>
          <a:xfrm>
            <a:off x="241182" y="1055990"/>
            <a:ext cx="71734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улучшение условий и охраны труда, в целях снижения профессиональных рисков работников муниципальных учреждений администрации города Бузулука.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1D02771B-5049-B435-BD08-236BF566F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587130"/>
              </p:ext>
            </p:extLst>
          </p:nvPr>
        </p:nvGraphicFramePr>
        <p:xfrm>
          <a:off x="241184" y="1993436"/>
          <a:ext cx="7304925" cy="273432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408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9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46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97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01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9333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64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семинаров-совещаний по вопросам охраны труда (единиц)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709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семинара, посвященного Всемирному дня охраны труда (единиц)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ежегодного конкурса детских рисунков «Безопасность и охрана труда» (единиц)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2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рабочих мест, на которых проведена</a:t>
                      </a: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специальная оценка условий труда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2284671572"/>
                  </a:ext>
                </a:extLst>
              </a:tr>
              <a:tr h="67419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Доведение до населения  города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информации по вопросам охраны труда (через средства массовой информации, официальные сайт учреждений) (да-1, нет-0 )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CD476785-923F-C90C-76E6-1486E27AB3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8668418"/>
              </p:ext>
            </p:extLst>
          </p:nvPr>
        </p:nvGraphicFramePr>
        <p:xfrm>
          <a:off x="241182" y="4819546"/>
          <a:ext cx="7439777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A83387-28BC-D977-78F1-246FEF890B7B}"/>
              </a:ext>
            </a:extLst>
          </p:cNvPr>
          <p:cNvSpPr txBox="1"/>
          <p:nvPr/>
        </p:nvSpPr>
        <p:spPr>
          <a:xfrm>
            <a:off x="9543717" y="3794061"/>
            <a:ext cx="177622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339,3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CC5EED85-98C8-C1FF-C34B-C3FD83205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021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55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206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99441">
              <a:srgbClr val="EDE1F3"/>
            </a:gs>
            <a:gs pos="94411">
              <a:srgbClr val="EDE1F3"/>
            </a:gs>
            <a:gs pos="92000">
              <a:srgbClr val="EDE1F3"/>
            </a:gs>
            <a:gs pos="97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4A719C9-4CBD-108C-35A1-810A35EDC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0633" y="0"/>
            <a:ext cx="4181368" cy="3429000"/>
          </a:xfrm>
          <a:prstGeom prst="flowChartMagneticTape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E9256762-5834-A8F9-7BA9-E6900E7730B8}"/>
              </a:ext>
            </a:extLst>
          </p:cNvPr>
          <p:cNvSpPr txBox="1">
            <a:spLocks/>
          </p:cNvSpPr>
          <p:nvPr/>
        </p:nvSpPr>
        <p:spPr>
          <a:xfrm>
            <a:off x="141672" y="136525"/>
            <a:ext cx="8225580" cy="1094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правопорядка на территории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811D5A6-2898-A128-462F-5E7EACB48154}"/>
              </a:ext>
            </a:extLst>
          </p:cNvPr>
          <p:cNvSpPr/>
          <p:nvPr/>
        </p:nvSpPr>
        <p:spPr>
          <a:xfrm>
            <a:off x="150723" y="1139264"/>
            <a:ext cx="766993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профилактики правонарушений и преступлений, обеспечение безопасности граждан на территории города Бузулука.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5A510074-39A2-89A5-D45D-384C482520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289758"/>
              </p:ext>
            </p:extLst>
          </p:nvPr>
        </p:nvGraphicFramePr>
        <p:xfrm>
          <a:off x="241183" y="1975574"/>
          <a:ext cx="7669937" cy="267404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943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83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99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99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773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6266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337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Размещение информации в СМИ о соблюдении правил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поведения при столкновении с правонарушителями,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угрозой жизни и здоровья в экстремальных ситуациях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235" marR="5423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621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межведомственных рейдов по местам жительства неблагополучных семей, несовершеннолетних, стоящих на всех видах учета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235" marR="5423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Бесперебойное функционирование системы видеонаблюдения (шт.)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235" marR="5423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76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Размещение в СМИ информации о деятельности участковых уполномоченных полиции (публикации)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235" marR="5423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51C36FDF-E3EA-C82F-00AF-DCEC75E0A9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6869454"/>
              </p:ext>
            </p:extLst>
          </p:nvPr>
        </p:nvGraphicFramePr>
        <p:xfrm>
          <a:off x="241183" y="4821069"/>
          <a:ext cx="7769449" cy="1900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01D4B6F-AAF6-C371-D161-F6FC877E6877}"/>
              </a:ext>
            </a:extLst>
          </p:cNvPr>
          <p:cNvSpPr txBox="1"/>
          <p:nvPr/>
        </p:nvSpPr>
        <p:spPr>
          <a:xfrm>
            <a:off x="9180945" y="3542284"/>
            <a:ext cx="24319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7 485,0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BC2CC3A7-D43A-CFA0-CC52-426C2CBC4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8881" y="6356350"/>
            <a:ext cx="331193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56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622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3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7197065-B0DF-8469-0839-CF0F6898C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9" y="-1"/>
            <a:ext cx="3962401" cy="3156156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715DCBB-FD47-DD04-8D0A-6FD2AB750D1D}"/>
              </a:ext>
            </a:extLst>
          </p:cNvPr>
          <p:cNvSpPr txBox="1">
            <a:spLocks/>
          </p:cNvSpPr>
          <p:nvPr/>
        </p:nvSpPr>
        <p:spPr>
          <a:xfrm>
            <a:off x="108155" y="195942"/>
            <a:ext cx="9438968" cy="9271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«Укрепление межнациональных отношений, профилактика терроризма и экстремизма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B9D4162-32D0-5CF9-AC38-1A515646AE8C}"/>
              </a:ext>
            </a:extLst>
          </p:cNvPr>
          <p:cNvSpPr/>
          <p:nvPr/>
        </p:nvSpPr>
        <p:spPr>
          <a:xfrm>
            <a:off x="209176" y="1232612"/>
            <a:ext cx="76445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68143"/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 defTabSz="1368143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стабильности общественно-политической ситуации, поддержание в  обществе межэтнического согласия, национальной и религиозной терпимости, профилактика терроризма и экстремизма в городе Бузулуке.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6BD6E05C-03C7-CD89-D506-5D2E031750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728113"/>
              </p:ext>
            </p:extLst>
          </p:nvPr>
        </p:nvGraphicFramePr>
        <p:xfrm>
          <a:off x="209176" y="2294735"/>
          <a:ext cx="7644504" cy="24688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76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61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36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81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989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223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граждан, положительно оценивающих состояние межнациональных отношений, опрошенных в ходе социологического опроса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071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участников мероприятий, направленных на этнокультурное развитие народов России, проживающих на территории города Бузулука, и поддержку языкового многообразия (чел.)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2 750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2 870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2 930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3 050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433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обучающихся, охваченных разъяснительной работой в образовательных организациях,  об уголовной ответственности за преступления террористического, экстремистского  характера (%)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69" marR="5266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B6678043-7254-4024-BE41-43CDA6E267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2325937"/>
              </p:ext>
            </p:extLst>
          </p:nvPr>
        </p:nvGraphicFramePr>
        <p:xfrm>
          <a:off x="209177" y="4943621"/>
          <a:ext cx="7725783" cy="1718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B1C8F9-EFC0-6598-E98C-922F35424387}"/>
              </a:ext>
            </a:extLst>
          </p:cNvPr>
          <p:cNvSpPr txBox="1"/>
          <p:nvPr/>
        </p:nvSpPr>
        <p:spPr>
          <a:xfrm>
            <a:off x="9376217" y="3353978"/>
            <a:ext cx="19756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7 229,3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5896C5EE-B172-C238-15BA-E465BD884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72223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57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401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7585D4-C4B5-C5EF-A8E5-4EB7D3E8E000}"/>
              </a:ext>
            </a:extLst>
          </p:cNvPr>
          <p:cNvSpPr txBox="1">
            <a:spLocks/>
          </p:cNvSpPr>
          <p:nvPr/>
        </p:nvSpPr>
        <p:spPr>
          <a:xfrm>
            <a:off x="241182" y="168965"/>
            <a:ext cx="7821269" cy="10163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комфортной и безопасной экологической среды в городе Бузулуке»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1F47CB2-9B7A-CEF7-989E-B1431AEE5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620" y="-133270"/>
            <a:ext cx="4215380" cy="3283974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19036E2-5132-0180-C1ED-A2E0EBAA2844}"/>
              </a:ext>
            </a:extLst>
          </p:cNvPr>
          <p:cNvSpPr txBox="1"/>
          <p:nvPr/>
        </p:nvSpPr>
        <p:spPr>
          <a:xfrm>
            <a:off x="275970" y="1301505"/>
            <a:ext cx="7149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68143" eaLnBrk="0" hangingPunct="0">
              <a:tabLst>
                <a:tab pos="90488" algn="l"/>
                <a:tab pos="2970213" algn="ctr"/>
              </a:tabLst>
            </a:pPr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Программы: </a:t>
            </a:r>
          </a:p>
          <a:p>
            <a:pPr algn="just" defTabSz="1368143" eaLnBrk="0" hangingPunct="0">
              <a:tabLst>
                <a:tab pos="90488" algn="l"/>
                <a:tab pos="2970213" algn="ctr"/>
              </a:tabLst>
            </a:pPr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удовлетворение интересов и потребностей населения города в сфере жилищно-коммунального обслуживания, создание комфортной и безопасной среды на территории города Бузулука.</a:t>
            </a:r>
          </a:p>
          <a:p>
            <a:pPr algn="ctr" defTabSz="1368143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2970213" algn="ctr"/>
              </a:tabLst>
            </a:pPr>
            <a:endParaRPr lang="ru-RU" sz="1200" b="1" dirty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39667A9E-70CC-EDB4-A90D-154B421BD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143917"/>
              </p:ext>
            </p:extLst>
          </p:nvPr>
        </p:nvGraphicFramePr>
        <p:xfrm>
          <a:off x="310758" y="2182799"/>
          <a:ext cx="7502282" cy="266327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72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3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00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445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511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9998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3747"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 и молодежи,  принявших участие в  мероприятиях по экологическому воспитанию (человек)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indent="-501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indent="-501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indent="-501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90170" indent="-501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9553"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отловленных животных  без владельцев (шт.)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3732"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b="1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 коммунальных  отходов собранных и вывезенных с улиц города, от урн, автобусных павильонов на землях общего пользования, мест массового пребывания людей  (м</a:t>
                      </a:r>
                      <a:r>
                        <a:rPr lang="ru-RU" sz="1200" b="0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1pPr>
                      <a:lvl2pPr marL="504593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2pPr>
                      <a:lvl3pPr marL="100918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3pPr>
                      <a:lvl4pPr marL="1513778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4pPr>
                      <a:lvl5pPr marL="201837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5pPr>
                      <a:lvl6pPr marL="2522962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6pPr>
                      <a:lvl7pPr marL="3027556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7pPr>
                      <a:lvl8pPr marL="3532151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8pPr>
                      <a:lvl9pPr marL="4036740" algn="l" defTabSz="1009188" rtl="0" eaLnBrk="1" latinLnBrk="0" hangingPunct="1">
                        <a:defRPr lang="ru-RU" sz="2000" kern="1200">
                          <a:solidFill>
                            <a:schemeClr val="tx1"/>
                          </a:solidFill>
                          <a:latin typeface="Microsoft Sans Serif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2 496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3 571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3 571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мест (площадок)  накопления твердых коммунальных отходов (шт./год) 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0C390824-0956-3A68-0569-B5C9399C2A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7937326"/>
              </p:ext>
            </p:extLst>
          </p:nvPr>
        </p:nvGraphicFramePr>
        <p:xfrm>
          <a:off x="241183" y="4967102"/>
          <a:ext cx="7571857" cy="172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604DB4B-99B5-EE76-A126-3C1FA0A05019}"/>
              </a:ext>
            </a:extLst>
          </p:cNvPr>
          <p:cNvSpPr txBox="1"/>
          <p:nvPr/>
        </p:nvSpPr>
        <p:spPr>
          <a:xfrm>
            <a:off x="9227130" y="3707296"/>
            <a:ext cx="19557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121 206,9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0C5F73C6-F3F9-7756-A18A-A50898597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1800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074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91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B8EED85-68F8-8194-338D-FB8881C8B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405" y="0"/>
            <a:ext cx="4499595" cy="3163086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7CF322C-2E59-8D13-2518-8119B78B4144}"/>
              </a:ext>
            </a:extLst>
          </p:cNvPr>
          <p:cNvSpPr txBox="1">
            <a:spLocks/>
          </p:cNvSpPr>
          <p:nvPr/>
        </p:nvSpPr>
        <p:spPr>
          <a:xfrm>
            <a:off x="221304" y="117987"/>
            <a:ext cx="7752657" cy="8667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Book Antiqua" panose="02040602050305030304" pitchFamily="18" charset="0"/>
                <a:cs typeface="Calibri"/>
              </a:rPr>
              <a:t>Муниципальная программа </a:t>
            </a:r>
            <a:b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Book Antiqua" panose="02040602050305030304" pitchFamily="18" charset="0"/>
                <a:cs typeface="Calibri"/>
              </a:rPr>
            </a:b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Book Antiqua" panose="02040602050305030304" pitchFamily="18" charset="0"/>
                <a:cs typeface="Calibri"/>
              </a:rPr>
              <a:t>«Градостроительное планирование территории города Бузулука»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D336381-741B-B0D1-7507-BCD5097DECDD}"/>
              </a:ext>
            </a:extLst>
          </p:cNvPr>
          <p:cNvSpPr/>
          <p:nvPr/>
        </p:nvSpPr>
        <p:spPr>
          <a:xfrm>
            <a:off x="221304" y="1089229"/>
            <a:ext cx="70843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документов территориального планирования, градостроительного зонирования, документации по планировке территории.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2EB926F7-F444-D425-32F1-8EC6EE991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70923"/>
              </p:ext>
            </p:extLst>
          </p:nvPr>
        </p:nvGraphicFramePr>
        <p:xfrm>
          <a:off x="221304" y="1899829"/>
          <a:ext cx="7471099" cy="26089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437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01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16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1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3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1086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74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подготовленного проекта планировки территории и проекта межевания территории в текущем году (да=1,нет=0)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715" marR="5371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изменений в Генеральный план города Бузулука (да=1,нет=0)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715" marR="5371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198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разработанных программ комплексного развития транспортной инфраструктуры города Бузулука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(да=1,нет=0)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715" marR="5371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81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</a:t>
                      </a:r>
                      <a:r>
                        <a:rPr lang="ru-RU" sz="1200" i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разработанной программы комплексного развития социальной инфраструктуры города Бузулука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(да=1,нет=0)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715" marR="53715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15" marR="5371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3B2D9755-5216-BD7E-1612-92B66A6482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4523074"/>
              </p:ext>
            </p:extLst>
          </p:nvPr>
        </p:nvGraphicFramePr>
        <p:xfrm>
          <a:off x="221304" y="4746773"/>
          <a:ext cx="7471100" cy="1704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A88774D-66C3-7CB5-33DF-9D3B4E5F4D3C}"/>
              </a:ext>
            </a:extLst>
          </p:cNvPr>
          <p:cNvSpPr txBox="1"/>
          <p:nvPr/>
        </p:nvSpPr>
        <p:spPr>
          <a:xfrm>
            <a:off x="9277973" y="3694914"/>
            <a:ext cx="213470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4 867,8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1645BCBF-D0C9-6F7B-389D-AFB27B01E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6009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59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3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6000">
              <a:srgbClr val="EDE1F3"/>
            </a:gs>
            <a:gs pos="100000">
              <a:srgbClr val="EDE1F3"/>
            </a:gs>
            <a:gs pos="0">
              <a:schemeClr val="accent1">
                <a:lumMod val="40000"/>
                <a:lumOff val="60000"/>
              </a:schemeClr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21545E3-8C4E-F4A5-2942-313A4A6BA9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41" b="95751" l="4717" r="94434">
                        <a14:foregroundMark x1="30472" y1="27620" x2="30472" y2="27620"/>
                        <a14:foregroundMark x1="17453" y1="24788" x2="24434" y2="12748"/>
                        <a14:foregroundMark x1="24434" y1="12748" x2="38019" y2="8924"/>
                        <a14:foregroundMark x1="38019" y1="8924" x2="61604" y2="22663"/>
                        <a14:foregroundMark x1="61604" y1="22663" x2="71604" y2="21530"/>
                        <a14:foregroundMark x1="71604" y1="21530" x2="77547" y2="23229"/>
                        <a14:foregroundMark x1="77547" y1="23229" x2="82264" y2="31445"/>
                        <a14:foregroundMark x1="82264" y1="31445" x2="88679" y2="58357"/>
                        <a14:foregroundMark x1="89623" y1="56799" x2="95283" y2="73371"/>
                        <a14:foregroundMark x1="95283" y1="73371" x2="93396" y2="84278"/>
                        <a14:foregroundMark x1="93396" y1="84278" x2="88208" y2="91360"/>
                        <a14:foregroundMark x1="88208" y1="91360" x2="10377" y2="90793"/>
                        <a14:foregroundMark x1="10377" y1="90793" x2="6509" y2="82720"/>
                        <a14:foregroundMark x1="6509" y1="82720" x2="7075" y2="71530"/>
                        <a14:foregroundMark x1="7075" y1="71530" x2="15377" y2="55666"/>
                        <a14:foregroundMark x1="15377" y1="55666" x2="18302" y2="33711"/>
                        <a14:foregroundMark x1="17642" y1="23796" x2="17642" y2="39377"/>
                        <a14:foregroundMark x1="38962" y1="22521" x2="31698" y2="30737"/>
                        <a14:foregroundMark x1="31698" y1="30737" x2="46321" y2="44901"/>
                        <a14:foregroundMark x1="46321" y1="44901" x2="65472" y2="49575"/>
                        <a14:foregroundMark x1="65472" y1="49575" x2="35660" y2="67847"/>
                        <a14:foregroundMark x1="35660" y1="67847" x2="35566" y2="68272"/>
                        <a14:foregroundMark x1="25189" y1="26629" x2="23302" y2="43768"/>
                        <a14:foregroundMark x1="23302" y1="43768" x2="27358" y2="70538"/>
                        <a14:foregroundMark x1="27358" y1="70538" x2="38962" y2="86544"/>
                        <a14:foregroundMark x1="38962" y1="86544" x2="60755" y2="87394"/>
                        <a14:foregroundMark x1="60755" y1="87394" x2="71038" y2="73654"/>
                        <a14:foregroundMark x1="71038" y1="73654" x2="70660" y2="54108"/>
                        <a14:foregroundMark x1="70660" y1="54108" x2="63208" y2="48159"/>
                        <a14:foregroundMark x1="63208" y1="48159" x2="56981" y2="48159"/>
                        <a14:foregroundMark x1="29717" y1="18839" x2="35000" y2="18414"/>
                        <a14:foregroundMark x1="35000" y1="18414" x2="73585" y2="32578"/>
                        <a14:foregroundMark x1="73585" y1="32578" x2="76321" y2="49008"/>
                        <a14:foregroundMark x1="76321" y1="49008" x2="74340" y2="56799"/>
                        <a14:foregroundMark x1="63113" y1="33428" x2="60566" y2="44618"/>
                        <a14:foregroundMark x1="60566" y1="44618" x2="66698" y2="45042"/>
                        <a14:foregroundMark x1="66698" y1="45042" x2="55000" y2="44759"/>
                        <a14:foregroundMark x1="55000" y1="44759" x2="53396" y2="55524"/>
                        <a14:foregroundMark x1="53396" y1="55524" x2="53396" y2="55524"/>
                        <a14:foregroundMark x1="29057" y1="9632" x2="22358" y2="14448"/>
                        <a14:foregroundMark x1="22358" y1="14448" x2="16981" y2="22521"/>
                        <a14:foregroundMark x1="16981" y1="22521" x2="14906" y2="56374"/>
                        <a14:foregroundMark x1="10377" y1="64589" x2="6321" y2="74788"/>
                        <a14:foregroundMark x1="6321" y1="74788" x2="9434" y2="84703"/>
                        <a14:foregroundMark x1="9434" y1="84703" x2="14906" y2="85694"/>
                        <a14:foregroundMark x1="14906" y1="85694" x2="22830" y2="83286"/>
                        <a14:foregroundMark x1="20000" y1="63456" x2="23868" y2="51841"/>
                        <a14:foregroundMark x1="23868" y1="51841" x2="37358" y2="39802"/>
                        <a14:foregroundMark x1="37358" y1="39802" x2="36604" y2="65722"/>
                        <a14:foregroundMark x1="36604" y1="65722" x2="31132" y2="71813"/>
                        <a14:foregroundMark x1="35660" y1="80028" x2="43585" y2="74363"/>
                        <a14:foregroundMark x1="43585" y1="74363" x2="42453" y2="56516"/>
                        <a14:foregroundMark x1="42453" y1="56516" x2="34623" y2="68697"/>
                        <a14:foregroundMark x1="34623" y1="68697" x2="35377" y2="76062"/>
                        <a14:foregroundMark x1="53679" y1="71813" x2="47453" y2="77195"/>
                        <a14:foregroundMark x1="47453" y1="77195" x2="44245" y2="85411"/>
                        <a14:foregroundMark x1="29717" y1="55382" x2="34811" y2="50708"/>
                        <a14:foregroundMark x1="43962" y1="37394" x2="43962" y2="37394"/>
                        <a14:foregroundMark x1="46792" y1="38244" x2="46792" y2="38244"/>
                        <a14:foregroundMark x1="81132" y1="45609" x2="81132" y2="45609"/>
                        <a14:foregroundMark x1="78774" y1="58782" x2="78208" y2="59348"/>
                        <a14:foregroundMark x1="83679" y1="55382" x2="83679" y2="55382"/>
                        <a14:foregroundMark x1="59151" y1="51416" x2="59151" y2="51416"/>
                        <a14:foregroundMark x1="66887" y1="70255" x2="66887" y2="70255"/>
                        <a14:foregroundMark x1="67453" y1="72096" x2="67453" y2="72096"/>
                        <a14:foregroundMark x1="73396" y1="86969" x2="73396" y2="86969"/>
                        <a14:foregroundMark x1="92170" y1="67139" x2="92358" y2="86119"/>
                        <a14:foregroundMark x1="92358" y1="86119" x2="79906" y2="91643"/>
                        <a14:foregroundMark x1="79906" y1="91643" x2="72547" y2="91218"/>
                        <a14:foregroundMark x1="84528" y1="83853" x2="84528" y2="83853"/>
                        <a14:foregroundMark x1="73774" y1="88385" x2="73774" y2="88385"/>
                        <a14:foregroundMark x1="77830" y1="83853" x2="77830" y2="83853"/>
                        <a14:foregroundMark x1="93774" y1="74079" x2="93679" y2="83428"/>
                        <a14:foregroundMark x1="91792" y1="90510" x2="91604" y2="90652"/>
                        <a14:foregroundMark x1="89906" y1="91360" x2="89906" y2="91360"/>
                        <a14:foregroundMark x1="86226" y1="93343" x2="86226" y2="93343"/>
                        <a14:foregroundMark x1="81887" y1="93343" x2="81887" y2="93343"/>
                        <a14:foregroundMark x1="76698" y1="94051" x2="76698" y2="94051"/>
                        <a14:foregroundMark x1="81321" y1="93909" x2="81321" y2="93909"/>
                        <a14:foregroundMark x1="75660" y1="93768" x2="75660" y2="93768"/>
                        <a14:foregroundMark x1="76226" y1="87394" x2="76226" y2="87394"/>
                        <a14:foregroundMark x1="80472" y1="93626" x2="80472" y2="93626"/>
                        <a14:foregroundMark x1="78585" y1="93484" x2="78585" y2="93484"/>
                        <a14:foregroundMark x1="75000" y1="94759" x2="75000" y2="94759"/>
                        <a14:foregroundMark x1="76226" y1="84986" x2="76226" y2="84986"/>
                        <a14:foregroundMark x1="71321" y1="89377" x2="71321" y2="89377"/>
                        <a14:foregroundMark x1="55660" y1="86261" x2="55660" y2="86261"/>
                        <a14:foregroundMark x1="58208" y1="85269" x2="58208" y2="85269"/>
                        <a14:foregroundMark x1="46698" y1="40227" x2="46698" y2="40227"/>
                        <a14:foregroundMark x1="32736" y1="7082" x2="32736" y2="7082"/>
                        <a14:foregroundMark x1="9340" y1="65014" x2="9340" y2="65014"/>
                        <a14:foregroundMark x1="6792" y1="70963" x2="6604" y2="71388"/>
                        <a14:foregroundMark x1="4811" y1="77337" x2="4811" y2="77337"/>
                        <a14:foregroundMark x1="17830" y1="93484" x2="17830" y2="93484"/>
                        <a14:foregroundMark x1="21038" y1="93343" x2="21038" y2="93343"/>
                        <a14:foregroundMark x1="19528" y1="93343" x2="19528" y2="93343"/>
                        <a14:foregroundMark x1="18585" y1="93626" x2="18585" y2="93626"/>
                        <a14:foregroundMark x1="17075" y1="93201" x2="17075" y2="93201"/>
                        <a14:foregroundMark x1="21698" y1="93201" x2="21698" y2="93201"/>
                        <a14:foregroundMark x1="22642" y1="93343" x2="22642" y2="93343"/>
                        <a14:foregroundMark x1="23491" y1="93343" x2="23491" y2="93343"/>
                        <a14:foregroundMark x1="24717" y1="93343" x2="24717" y2="93343"/>
                        <a14:foregroundMark x1="25377" y1="93343" x2="25377" y2="93343"/>
                        <a14:foregroundMark x1="26226" y1="93484" x2="26226" y2="93484"/>
                        <a14:foregroundMark x1="26698" y1="93768" x2="26698" y2="93768"/>
                        <a14:foregroundMark x1="27358" y1="94334" x2="27358" y2="94334"/>
                        <a14:foregroundMark x1="27736" y1="94193" x2="27736" y2="94193"/>
                        <a14:foregroundMark x1="29151" y1="94334" x2="29151" y2="94334"/>
                        <a14:foregroundMark x1="30377" y1="94618" x2="30377" y2="94618"/>
                        <a14:foregroundMark x1="31038" y1="94618" x2="31038" y2="94618"/>
                        <a14:foregroundMark x1="31698" y1="94618" x2="31698" y2="94618"/>
                        <a14:foregroundMark x1="32358" y1="94618" x2="32358" y2="94618"/>
                        <a14:foregroundMark x1="32453" y1="94618" x2="32453" y2="94618"/>
                        <a14:foregroundMark x1="30000" y1="94618" x2="30000" y2="94618"/>
                        <a14:foregroundMark x1="29151" y1="94618" x2="29151" y2="94618"/>
                        <a14:foregroundMark x1="28302" y1="94618" x2="28302" y2="94618"/>
                        <a14:foregroundMark x1="15849" y1="94618" x2="15849" y2="94618"/>
                        <a14:foregroundMark x1="21604" y1="94618" x2="21604" y2="94618"/>
                        <a14:foregroundMark x1="52170" y1="94051" x2="52170" y2="94051"/>
                        <a14:foregroundMark x1="53208" y1="94051" x2="53208" y2="94051"/>
                        <a14:foregroundMark x1="54245" y1="94476" x2="54528" y2="94618"/>
                        <a14:foregroundMark x1="55283" y1="95184" x2="55566" y2="95184"/>
                        <a14:foregroundMark x1="59623" y1="94759" x2="59623" y2="94759"/>
                        <a14:foregroundMark x1="61604" y1="94476" x2="61792" y2="94476"/>
                        <a14:foregroundMark x1="64528" y1="94759" x2="65000" y2="94759"/>
                        <a14:foregroundMark x1="67075" y1="94759" x2="67358" y2="94901"/>
                        <a14:foregroundMark x1="68585" y1="95042" x2="69151" y2="95184"/>
                        <a14:foregroundMark x1="70849" y1="94901" x2="71226" y2="95042"/>
                        <a14:foregroundMark x1="72358" y1="95042" x2="72830" y2="95042"/>
                        <a14:foregroundMark x1="73962" y1="94618" x2="73962" y2="94618"/>
                        <a14:foregroundMark x1="78113" y1="94618" x2="78113" y2="94618"/>
                        <a14:foregroundMark x1="81226" y1="94193" x2="81509" y2="94193"/>
                        <a14:foregroundMark x1="83113" y1="93768" x2="83113" y2="93768"/>
                        <a14:foregroundMark x1="78113" y1="83853" x2="78113" y2="83853"/>
                        <a14:foregroundMark x1="87547" y1="94476" x2="87547" y2="94476"/>
                        <a14:foregroundMark x1="88868" y1="93768" x2="88868" y2="93768"/>
                        <a14:foregroundMark x1="90755" y1="93343" x2="90755" y2="93343"/>
                        <a14:foregroundMark x1="91887" y1="89802" x2="91887" y2="89802"/>
                        <a14:foregroundMark x1="94434" y1="86544" x2="94434" y2="86544"/>
                        <a14:foregroundMark x1="56698" y1="95184" x2="56698" y2="95184"/>
                        <a14:foregroundMark x1="56415" y1="95184" x2="56415" y2="95184"/>
                        <a14:foregroundMark x1="57736" y1="95184" x2="63019" y2="95751"/>
                        <a14:foregroundMark x1="63019" y1="95751" x2="67830" y2="95326"/>
                        <a14:foregroundMark x1="54811" y1="94901" x2="58302" y2="95326"/>
                      </a14:backgroundRemoval>
                    </a14:imgEffect>
                  </a14:imgLayer>
                </a14:imgProps>
              </a:ext>
            </a:extLst>
          </a:blip>
          <a:srcRect b="5749"/>
          <a:stretch/>
        </p:blipFill>
        <p:spPr>
          <a:xfrm>
            <a:off x="-64426" y="-36999"/>
            <a:ext cx="3771187" cy="2089272"/>
          </a:xfrm>
          <a:prstGeom prst="cloud">
            <a:avLst/>
          </a:prstGeom>
          <a:effectLst>
            <a:softEdge rad="6350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5966EAF2-79A7-5846-3B31-87A36B6AB6CB}"/>
              </a:ext>
            </a:extLst>
          </p:cNvPr>
          <p:cNvSpPr txBox="1">
            <a:spLocks/>
          </p:cNvSpPr>
          <p:nvPr/>
        </p:nvSpPr>
        <p:spPr>
          <a:xfrm>
            <a:off x="3043869" y="11481"/>
            <a:ext cx="8941689" cy="69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формирования проекта бюджета</a:t>
            </a:r>
          </a:p>
        </p:txBody>
      </p:sp>
      <p:grpSp>
        <p:nvGrpSpPr>
          <p:cNvPr id="4" name="Group 33">
            <a:extLst>
              <a:ext uri="{FF2B5EF4-FFF2-40B4-BE49-F238E27FC236}">
                <a16:creationId xmlns:a16="http://schemas.microsoft.com/office/drawing/2014/main" xmlns="" id="{9C99D465-A52A-8BFD-CC13-DC9B985BEB0D}"/>
              </a:ext>
            </a:extLst>
          </p:cNvPr>
          <p:cNvGrpSpPr/>
          <p:nvPr/>
        </p:nvGrpSpPr>
        <p:grpSpPr>
          <a:xfrm>
            <a:off x="2292217" y="1877147"/>
            <a:ext cx="7391255" cy="4787493"/>
            <a:chOff x="2783373" y="1420656"/>
            <a:chExt cx="6625254" cy="5165704"/>
          </a:xfrm>
        </p:grpSpPr>
        <p:grpSp>
          <p:nvGrpSpPr>
            <p:cNvPr id="5" name="网chenying0907出品 38">
              <a:extLst>
                <a:ext uri="{FF2B5EF4-FFF2-40B4-BE49-F238E27FC236}">
                  <a16:creationId xmlns:a16="http://schemas.microsoft.com/office/drawing/2014/main" xmlns="" id="{0540E598-4FDD-B5F8-8E49-F906DE129697}"/>
                </a:ext>
              </a:extLst>
            </p:cNvPr>
            <p:cNvGrpSpPr/>
            <p:nvPr/>
          </p:nvGrpSpPr>
          <p:grpSpPr>
            <a:xfrm>
              <a:off x="2783373" y="1420656"/>
              <a:ext cx="6625254" cy="5165704"/>
              <a:chOff x="1532693" y="733389"/>
              <a:chExt cx="7287779" cy="5682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网chenying0907出品 1">
                <a:extLst>
                  <a:ext uri="{FF2B5EF4-FFF2-40B4-BE49-F238E27FC236}">
                    <a16:creationId xmlns:a16="http://schemas.microsoft.com/office/drawing/2014/main" xmlns="" id="{0E29C5B9-0AA2-F820-8702-85AF5944330D}"/>
                  </a:ext>
                </a:extLst>
              </p:cNvPr>
              <p:cNvSpPr/>
              <p:nvPr/>
            </p:nvSpPr>
            <p:spPr>
              <a:xfrm rot="293950">
                <a:off x="4004111" y="5285336"/>
                <a:ext cx="4099479" cy="42420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AD47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cs typeface="Calibri"/>
                </a:endParaRPr>
              </a:p>
            </p:txBody>
          </p:sp>
          <p:sp>
            <p:nvSpPr>
              <p:cNvPr id="13" name="网chenying0907出品 1">
                <a:extLst>
                  <a:ext uri="{FF2B5EF4-FFF2-40B4-BE49-F238E27FC236}">
                    <a16:creationId xmlns:a16="http://schemas.microsoft.com/office/drawing/2014/main" xmlns="" id="{DA2BE20A-E22C-8234-A656-C4F9B1CEBE56}"/>
                  </a:ext>
                </a:extLst>
              </p:cNvPr>
              <p:cNvSpPr/>
              <p:nvPr/>
            </p:nvSpPr>
            <p:spPr>
              <a:xfrm rot="19913209">
                <a:off x="3595212" y="4400519"/>
                <a:ext cx="2482159" cy="413973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cs typeface="Calibri"/>
                </a:endParaRPr>
              </a:p>
            </p:txBody>
          </p:sp>
          <p:sp>
            <p:nvSpPr>
              <p:cNvPr id="14" name="网chenying0907出品 1">
                <a:extLst>
                  <a:ext uri="{FF2B5EF4-FFF2-40B4-BE49-F238E27FC236}">
                    <a16:creationId xmlns:a16="http://schemas.microsoft.com/office/drawing/2014/main" xmlns="" id="{16124D5B-A608-0B3C-3422-03392CF28EF9}"/>
                  </a:ext>
                </a:extLst>
              </p:cNvPr>
              <p:cNvSpPr/>
              <p:nvPr/>
            </p:nvSpPr>
            <p:spPr>
              <a:xfrm rot="708470">
                <a:off x="3109799" y="3398140"/>
                <a:ext cx="3076959" cy="413973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5A6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cs typeface="Calibri"/>
                </a:endParaRPr>
              </a:p>
            </p:txBody>
          </p:sp>
          <p:sp>
            <p:nvSpPr>
              <p:cNvPr id="15" name="网chenying0907出品 1">
                <a:extLst>
                  <a:ext uri="{FF2B5EF4-FFF2-40B4-BE49-F238E27FC236}">
                    <a16:creationId xmlns:a16="http://schemas.microsoft.com/office/drawing/2014/main" xmlns="" id="{AB213112-A160-347D-82F9-080D95FCF874}"/>
                  </a:ext>
                </a:extLst>
              </p:cNvPr>
              <p:cNvSpPr/>
              <p:nvPr/>
            </p:nvSpPr>
            <p:spPr>
              <a:xfrm rot="293950">
                <a:off x="3208806" y="1267157"/>
                <a:ext cx="4099479" cy="42420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cs typeface="Calibri"/>
                </a:endParaRPr>
              </a:p>
            </p:txBody>
          </p:sp>
          <p:grpSp>
            <p:nvGrpSpPr>
              <p:cNvPr id="16" name="网chenying0907出品 43">
                <a:extLst>
                  <a:ext uri="{FF2B5EF4-FFF2-40B4-BE49-F238E27FC236}">
                    <a16:creationId xmlns:a16="http://schemas.microsoft.com/office/drawing/2014/main" xmlns="" id="{03150C25-AC6C-55EC-AA63-9970E128FE81}"/>
                  </a:ext>
                </a:extLst>
              </p:cNvPr>
              <p:cNvGrpSpPr/>
              <p:nvPr/>
            </p:nvGrpSpPr>
            <p:grpSpPr>
              <a:xfrm>
                <a:off x="2361514" y="742975"/>
                <a:ext cx="978921" cy="978920"/>
                <a:chOff x="2195736" y="908722"/>
                <a:chExt cx="2160240" cy="2160238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33" name="网chenying0907出品 60">
                  <a:extLst>
                    <a:ext uri="{FF2B5EF4-FFF2-40B4-BE49-F238E27FC236}">
                      <a16:creationId xmlns:a16="http://schemas.microsoft.com/office/drawing/2014/main" xmlns="" id="{E3BDD2F7-BB36-9B2B-55CA-F40CC8A682F0}"/>
                    </a:ext>
                  </a:extLst>
                </p:cNvPr>
                <p:cNvSpPr/>
                <p:nvPr/>
              </p:nvSpPr>
              <p:spPr>
                <a:xfrm>
                  <a:off x="2195736" y="908722"/>
                  <a:ext cx="2160240" cy="216023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34" name="网chenying0907出品 61">
                  <a:extLst>
                    <a:ext uri="{FF2B5EF4-FFF2-40B4-BE49-F238E27FC236}">
                      <a16:creationId xmlns:a16="http://schemas.microsoft.com/office/drawing/2014/main" xmlns="" id="{773A250F-215C-959B-497B-CB4EEE2D9718}"/>
                    </a:ext>
                  </a:extLst>
                </p:cNvPr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EC008C">
                    <a:lumMod val="40000"/>
                    <a:lumOff val="60000"/>
                  </a:srgbClr>
                </a:solidFill>
                <a:ln w="57150" cap="flat" cmpd="sng" algn="ctr">
                  <a:solidFill>
                    <a:srgbClr val="4472C4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  <p:sp>
            <p:nvSpPr>
              <p:cNvPr id="17" name="网chenying0907出品 1">
                <a:extLst>
                  <a:ext uri="{FF2B5EF4-FFF2-40B4-BE49-F238E27FC236}">
                    <a16:creationId xmlns:a16="http://schemas.microsoft.com/office/drawing/2014/main" xmlns="" id="{CF3891EB-BF09-0637-F6D4-AB4BB1731BAA}"/>
                  </a:ext>
                </a:extLst>
              </p:cNvPr>
              <p:cNvSpPr/>
              <p:nvPr/>
            </p:nvSpPr>
            <p:spPr>
              <a:xfrm rot="20453418">
                <a:off x="2338642" y="2336237"/>
                <a:ext cx="4918912" cy="541306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7D31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cs typeface="Calibri"/>
                </a:endParaRPr>
              </a:p>
            </p:txBody>
          </p:sp>
          <p:grpSp>
            <p:nvGrpSpPr>
              <p:cNvPr id="18" name="网chenying0907出品 45">
                <a:extLst>
                  <a:ext uri="{FF2B5EF4-FFF2-40B4-BE49-F238E27FC236}">
                    <a16:creationId xmlns:a16="http://schemas.microsoft.com/office/drawing/2014/main" xmlns="" id="{4F6803AB-AB3F-4E69-956E-20B0883FD388}"/>
                  </a:ext>
                </a:extLst>
              </p:cNvPr>
              <p:cNvGrpSpPr/>
              <p:nvPr/>
            </p:nvGrpSpPr>
            <p:grpSpPr>
              <a:xfrm>
                <a:off x="1532693" y="2532246"/>
                <a:ext cx="1657642" cy="1657642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31" name="网chenying0907出品 58">
                  <a:extLst>
                    <a:ext uri="{FF2B5EF4-FFF2-40B4-BE49-F238E27FC236}">
                      <a16:creationId xmlns:a16="http://schemas.microsoft.com/office/drawing/2014/main" xmlns="" id="{07E98AF5-FD2B-1433-F88F-D2AB686241F4}"/>
                    </a:ext>
                  </a:extLst>
                </p:cNvPr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32" name="网chenying0907出品 59">
                  <a:extLst>
                    <a:ext uri="{FF2B5EF4-FFF2-40B4-BE49-F238E27FC236}">
                      <a16:creationId xmlns:a16="http://schemas.microsoft.com/office/drawing/2014/main" xmlns="" id="{588FFF1E-8D21-1ACF-1CFF-17AE3F80942A}"/>
                    </a:ext>
                  </a:extLst>
                </p:cNvPr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53D2FF"/>
                </a:solidFill>
                <a:ln w="57150" cap="flat" cmpd="sng" algn="ctr">
                  <a:solidFill>
                    <a:srgbClr val="A5A5A5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  <p:grpSp>
            <p:nvGrpSpPr>
              <p:cNvPr id="19" name="网chenying0907出品 46">
                <a:extLst>
                  <a:ext uri="{FF2B5EF4-FFF2-40B4-BE49-F238E27FC236}">
                    <a16:creationId xmlns:a16="http://schemas.microsoft.com/office/drawing/2014/main" xmlns="" id="{A5B16328-AC98-429B-3684-7F1D039DE88F}"/>
                  </a:ext>
                </a:extLst>
              </p:cNvPr>
              <p:cNvGrpSpPr/>
              <p:nvPr/>
            </p:nvGrpSpPr>
            <p:grpSpPr>
              <a:xfrm>
                <a:off x="6951007" y="733389"/>
                <a:ext cx="1657642" cy="1657642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29" name="网chenying0907出品 56">
                  <a:extLst>
                    <a:ext uri="{FF2B5EF4-FFF2-40B4-BE49-F238E27FC236}">
                      <a16:creationId xmlns:a16="http://schemas.microsoft.com/office/drawing/2014/main" xmlns="" id="{0542EAA0-E06E-0F2A-70E5-EA2F4885702C}"/>
                    </a:ext>
                  </a:extLst>
                </p:cNvPr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30" name="网chenying0907出品 57">
                  <a:extLst>
                    <a:ext uri="{FF2B5EF4-FFF2-40B4-BE49-F238E27FC236}">
                      <a16:creationId xmlns:a16="http://schemas.microsoft.com/office/drawing/2014/main" xmlns="" id="{92D0EDCC-7928-8D61-CDE5-01DB3DD3346D}"/>
                    </a:ext>
                  </a:extLst>
                </p:cNvPr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FF0000"/>
                </a:solidFill>
                <a:ln w="57150" cap="flat" cmpd="sng" algn="ctr">
                  <a:solidFill>
                    <a:srgbClr val="ED7D31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  <p:grpSp>
            <p:nvGrpSpPr>
              <p:cNvPr id="20" name="网chenying0907出品 47">
                <a:extLst>
                  <a:ext uri="{FF2B5EF4-FFF2-40B4-BE49-F238E27FC236}">
                    <a16:creationId xmlns:a16="http://schemas.microsoft.com/office/drawing/2014/main" xmlns="" id="{304FBDDF-E0B3-F992-2309-9F4E5227C7E4}"/>
                  </a:ext>
                </a:extLst>
              </p:cNvPr>
              <p:cNvGrpSpPr/>
              <p:nvPr/>
            </p:nvGrpSpPr>
            <p:grpSpPr>
              <a:xfrm>
                <a:off x="5747697" y="3416476"/>
                <a:ext cx="1054323" cy="984325"/>
                <a:chOff x="2168005" y="908720"/>
                <a:chExt cx="2326633" cy="2172166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27" name="网chenying0907出品 54">
                  <a:extLst>
                    <a:ext uri="{FF2B5EF4-FFF2-40B4-BE49-F238E27FC236}">
                      <a16:creationId xmlns:a16="http://schemas.microsoft.com/office/drawing/2014/main" xmlns="" id="{942BAAB2-E846-4244-E691-3C7149A30C0E}"/>
                    </a:ext>
                  </a:extLst>
                </p:cNvPr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28" name="网chenying0907出品 55">
                  <a:extLst>
                    <a:ext uri="{FF2B5EF4-FFF2-40B4-BE49-F238E27FC236}">
                      <a16:creationId xmlns:a16="http://schemas.microsoft.com/office/drawing/2014/main" xmlns="" id="{C4EADA42-7C73-013B-46A0-45295BBA10C1}"/>
                    </a:ext>
                  </a:extLst>
                </p:cNvPr>
                <p:cNvSpPr/>
                <p:nvPr/>
              </p:nvSpPr>
              <p:spPr>
                <a:xfrm>
                  <a:off x="2168005" y="920648"/>
                  <a:ext cx="2326633" cy="2160238"/>
                </a:xfrm>
                <a:prstGeom prst="ellipse">
                  <a:avLst/>
                </a:prstGeom>
                <a:solidFill>
                  <a:srgbClr val="62E4A6"/>
                </a:solidFill>
                <a:ln w="57150" cap="flat" cmpd="sng" algn="ctr">
                  <a:solidFill>
                    <a:srgbClr val="FFC000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  <p:grpSp>
            <p:nvGrpSpPr>
              <p:cNvPr id="21" name="网chenying0907出品 48">
                <a:extLst>
                  <a:ext uri="{FF2B5EF4-FFF2-40B4-BE49-F238E27FC236}">
                    <a16:creationId xmlns:a16="http://schemas.microsoft.com/office/drawing/2014/main" xmlns="" id="{2B810AE7-6771-EA82-AA3C-4111E5EAC2E0}"/>
                  </a:ext>
                </a:extLst>
              </p:cNvPr>
              <p:cNvGrpSpPr/>
              <p:nvPr/>
            </p:nvGrpSpPr>
            <p:grpSpPr>
              <a:xfrm>
                <a:off x="3079825" y="4742391"/>
                <a:ext cx="978921" cy="978921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25" name="网chenying0907出品 52">
                  <a:extLst>
                    <a:ext uri="{FF2B5EF4-FFF2-40B4-BE49-F238E27FC236}">
                      <a16:creationId xmlns:a16="http://schemas.microsoft.com/office/drawing/2014/main" xmlns="" id="{3F0D9350-CAFA-B47C-2C39-16674085804C}"/>
                    </a:ext>
                  </a:extLst>
                </p:cNvPr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26" name="网chenying0907出品 53">
                  <a:extLst>
                    <a:ext uri="{FF2B5EF4-FFF2-40B4-BE49-F238E27FC236}">
                      <a16:creationId xmlns:a16="http://schemas.microsoft.com/office/drawing/2014/main" xmlns="" id="{63095438-73D7-E2E7-EF53-C1EC525E121D}"/>
                    </a:ext>
                  </a:extLst>
                </p:cNvPr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0070C0"/>
                </a:solidFill>
                <a:ln w="57150" cap="flat" cmpd="sng" algn="ctr">
                  <a:solidFill>
                    <a:srgbClr val="5B9BD5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  <p:grpSp>
            <p:nvGrpSpPr>
              <p:cNvPr id="22" name="网chenying0907出品 49">
                <a:extLst>
                  <a:ext uri="{FF2B5EF4-FFF2-40B4-BE49-F238E27FC236}">
                    <a16:creationId xmlns:a16="http://schemas.microsoft.com/office/drawing/2014/main" xmlns="" id="{29C0EF28-2994-748E-947A-73362F0F0986}"/>
                  </a:ext>
                </a:extLst>
              </p:cNvPr>
              <p:cNvGrpSpPr/>
              <p:nvPr/>
            </p:nvGrpSpPr>
            <p:grpSpPr>
              <a:xfrm>
                <a:off x="7162830" y="4758021"/>
                <a:ext cx="1657642" cy="1657642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23" name="网chenying0907出品 50">
                  <a:extLst>
                    <a:ext uri="{FF2B5EF4-FFF2-40B4-BE49-F238E27FC236}">
                      <a16:creationId xmlns:a16="http://schemas.microsoft.com/office/drawing/2014/main" xmlns="" id="{A269F887-BFBD-DA34-055B-0A0625F639B2}"/>
                    </a:ext>
                  </a:extLst>
                </p:cNvPr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  <p:sp>
              <p:nvSpPr>
                <p:cNvPr id="24" name="网chenying0907出品 51">
                  <a:extLst>
                    <a:ext uri="{FF2B5EF4-FFF2-40B4-BE49-F238E27FC236}">
                      <a16:creationId xmlns:a16="http://schemas.microsoft.com/office/drawing/2014/main" xmlns="" id="{DCE0D1B9-6000-A7B7-3DBD-343DDA4D3CBA}"/>
                    </a:ext>
                  </a:extLst>
                </p:cNvPr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A365D1"/>
                </a:solidFill>
                <a:ln w="57150" cap="flat" cmpd="sng" algn="ctr">
                  <a:solidFill>
                    <a:srgbClr val="70AD47">
                      <a:lumMod val="75000"/>
                    </a:srgb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Calibri"/>
                  </a:endParaRPr>
                </a:p>
              </p:txBody>
            </p:sp>
          </p:grpSp>
        </p:grpSp>
        <p:sp>
          <p:nvSpPr>
            <p:cNvPr id="6" name="网chenying0907出品 27">
              <a:extLst>
                <a:ext uri="{FF2B5EF4-FFF2-40B4-BE49-F238E27FC236}">
                  <a16:creationId xmlns:a16="http://schemas.microsoft.com/office/drawing/2014/main" xmlns="" id="{B002E9D6-112E-2E41-6993-405A39664C7D}"/>
                </a:ext>
              </a:extLst>
            </p:cNvPr>
            <p:cNvSpPr txBox="1"/>
            <p:nvPr/>
          </p:nvSpPr>
          <p:spPr>
            <a:xfrm flipH="1">
              <a:off x="3581192" y="1648754"/>
              <a:ext cx="786256" cy="467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01</a:t>
              </a:r>
              <a:endParaRPr kumimoji="0" lang="zh-CN" altLang="en-US" sz="27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7" name="网chenying0907出品 28">
              <a:extLst>
                <a:ext uri="{FF2B5EF4-FFF2-40B4-BE49-F238E27FC236}">
                  <a16:creationId xmlns:a16="http://schemas.microsoft.com/office/drawing/2014/main" xmlns="" id="{6615008A-3D91-4A10-816F-D91E2D976A2B}"/>
                </a:ext>
              </a:extLst>
            </p:cNvPr>
            <p:cNvSpPr txBox="1"/>
            <p:nvPr/>
          </p:nvSpPr>
          <p:spPr>
            <a:xfrm flipH="1">
              <a:off x="3002446" y="3501646"/>
              <a:ext cx="1064477" cy="81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03</a:t>
              </a:r>
              <a:endParaRPr kumimoji="0" lang="zh-CN" altLang="en-US" sz="41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" name="网chenying0907出品 29">
              <a:extLst>
                <a:ext uri="{FF2B5EF4-FFF2-40B4-BE49-F238E27FC236}">
                  <a16:creationId xmlns:a16="http://schemas.microsoft.com/office/drawing/2014/main" xmlns="" id="{52A55330-3299-AA1C-0481-942130D9D023}"/>
                </a:ext>
              </a:extLst>
            </p:cNvPr>
            <p:cNvSpPr txBox="1"/>
            <p:nvPr/>
          </p:nvSpPr>
          <p:spPr>
            <a:xfrm flipH="1">
              <a:off x="7944618" y="1882939"/>
              <a:ext cx="1064477" cy="81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02</a:t>
              </a:r>
              <a:endParaRPr kumimoji="0" lang="zh-CN" altLang="en-US" sz="41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9" name="网chenying0907出品 30">
              <a:extLst>
                <a:ext uri="{FF2B5EF4-FFF2-40B4-BE49-F238E27FC236}">
                  <a16:creationId xmlns:a16="http://schemas.microsoft.com/office/drawing/2014/main" xmlns="" id="{E94EEA75-9FC8-4372-A015-8DC79DE627E4}"/>
                </a:ext>
              </a:extLst>
            </p:cNvPr>
            <p:cNvSpPr txBox="1"/>
            <p:nvPr/>
          </p:nvSpPr>
          <p:spPr>
            <a:xfrm flipH="1">
              <a:off x="8122914" y="5547937"/>
              <a:ext cx="1064477" cy="81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1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06</a:t>
              </a:r>
              <a:endParaRPr kumimoji="0" lang="zh-CN" altLang="en-US" sz="41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0" name="网chenying0907出品 31">
              <a:extLst>
                <a:ext uri="{FF2B5EF4-FFF2-40B4-BE49-F238E27FC236}">
                  <a16:creationId xmlns:a16="http://schemas.microsoft.com/office/drawing/2014/main" xmlns="" id="{EFF1A051-0390-1EBD-6D22-9D2E62221EF5}"/>
                </a:ext>
              </a:extLst>
            </p:cNvPr>
            <p:cNvSpPr txBox="1"/>
            <p:nvPr/>
          </p:nvSpPr>
          <p:spPr>
            <a:xfrm flipH="1">
              <a:off x="6678374" y="4091426"/>
              <a:ext cx="786256" cy="577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04</a:t>
              </a:r>
              <a:endParaRPr kumimoji="0" lang="zh-CN" altLang="en-US" sz="27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1" name="网chenying0907出品 32">
              <a:extLst>
                <a:ext uri="{FF2B5EF4-FFF2-40B4-BE49-F238E27FC236}">
                  <a16:creationId xmlns:a16="http://schemas.microsoft.com/office/drawing/2014/main" xmlns="" id="{E1F54EE4-E3E4-FF0D-A807-15429E028F09}"/>
                </a:ext>
              </a:extLst>
            </p:cNvPr>
            <p:cNvSpPr txBox="1"/>
            <p:nvPr/>
          </p:nvSpPr>
          <p:spPr>
            <a:xfrm flipH="1">
              <a:off x="4234203" y="5290243"/>
              <a:ext cx="786256" cy="577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微软雅黑" pitchFamily="34" charset="-122"/>
                  <a:cs typeface="Times New Roman" pitchFamily="18" charset="0"/>
                </a:rPr>
                <a:t>05</a:t>
              </a:r>
              <a:endParaRPr kumimoji="0" lang="zh-CN" altLang="en-US" sz="27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6159DE5D-E51A-935A-2168-A8E4073B5976}"/>
              </a:ext>
            </a:extLst>
          </p:cNvPr>
          <p:cNvSpPr txBox="1"/>
          <p:nvPr/>
        </p:nvSpPr>
        <p:spPr>
          <a:xfrm>
            <a:off x="259756" y="2115394"/>
            <a:ext cx="2713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Бюджетное послание Президента РФ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ACB3AE8E-3303-ABAC-1B3F-B25B43400847}"/>
              </a:ext>
            </a:extLst>
          </p:cNvPr>
          <p:cNvSpPr txBox="1"/>
          <p:nvPr/>
        </p:nvSpPr>
        <p:spPr>
          <a:xfrm>
            <a:off x="79098" y="3763709"/>
            <a:ext cx="2405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Основные направления бюджетной и налоговой политики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6348AC50-59DB-BCAA-095B-368F1CC24395}"/>
              </a:ext>
            </a:extLst>
          </p:cNvPr>
          <p:cNvSpPr txBox="1"/>
          <p:nvPr/>
        </p:nvSpPr>
        <p:spPr>
          <a:xfrm>
            <a:off x="1601644" y="5577878"/>
            <a:ext cx="1993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Муниципальные программы</a:t>
            </a:r>
            <a:endParaRPr lang="en-US" altLang="ko-KR" sz="1600" b="1" i="1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6F1EECAA-9B5B-FF09-6173-32930644C0D0}"/>
              </a:ext>
            </a:extLst>
          </p:cNvPr>
          <p:cNvSpPr txBox="1"/>
          <p:nvPr/>
        </p:nvSpPr>
        <p:spPr>
          <a:xfrm>
            <a:off x="9544812" y="2188005"/>
            <a:ext cx="2617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Прогноз социально-экономического развития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D0B7653-538C-F871-D6C9-252AD42E4895}"/>
              </a:ext>
            </a:extLst>
          </p:cNvPr>
          <p:cNvSpPr txBox="1"/>
          <p:nvPr/>
        </p:nvSpPr>
        <p:spPr>
          <a:xfrm>
            <a:off x="7997707" y="4270894"/>
            <a:ext cx="297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Положение о бюджетном процессе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C93EDFA-D1A9-A3AC-5BDD-847470FD4804}"/>
              </a:ext>
            </a:extLst>
          </p:cNvPr>
          <p:cNvSpPr txBox="1"/>
          <p:nvPr/>
        </p:nvSpPr>
        <p:spPr>
          <a:xfrm>
            <a:off x="9814283" y="5470205"/>
            <a:ext cx="27348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i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Реестр расходных обязательств муниципального образования</a:t>
            </a:r>
          </a:p>
        </p:txBody>
      </p:sp>
      <p:sp>
        <p:nvSpPr>
          <p:cNvPr id="41" name="Номер слайда 40">
            <a:extLst>
              <a:ext uri="{FF2B5EF4-FFF2-40B4-BE49-F238E27FC236}">
                <a16:creationId xmlns:a16="http://schemas.microsoft.com/office/drawing/2014/main" xmlns="" id="{7E90CB24-A652-9A87-7512-2EDC632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2373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4422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83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0C165CE-5D5C-D4E5-3085-03BEE63D9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640" y="0"/>
            <a:ext cx="4267359" cy="3283974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9DF03F16-6F0E-F856-4718-3FCCD448A60B}"/>
              </a:ext>
            </a:extLst>
          </p:cNvPr>
          <p:cNvSpPr txBox="1">
            <a:spLocks/>
          </p:cNvSpPr>
          <p:nvPr/>
        </p:nvSpPr>
        <p:spPr>
          <a:xfrm>
            <a:off x="241182" y="127347"/>
            <a:ext cx="7869148" cy="9107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4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комфортной городской среды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52D47B6-9441-04DD-A6C9-65032B0918AA}"/>
              </a:ext>
            </a:extLst>
          </p:cNvPr>
          <p:cNvSpPr/>
          <p:nvPr/>
        </p:nvSpPr>
        <p:spPr>
          <a:xfrm>
            <a:off x="241182" y="1149544"/>
            <a:ext cx="677302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системного повышения качества и комфорта городской среды.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F2868A5D-6804-E7D8-DCBF-7F6E4663B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683480"/>
              </p:ext>
            </p:extLst>
          </p:nvPr>
        </p:nvGraphicFramePr>
        <p:xfrm>
          <a:off x="235918" y="1829166"/>
          <a:ext cx="7618963" cy="319966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78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08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03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51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37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90821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1799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реализованных мероприятий по благоустройству дворовых территорий (ед.)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007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/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реализованных мероприятий по</a:t>
                      </a:r>
                      <a:r>
                        <a:rPr lang="ru-RU" sz="1200" i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благоустройству общественных территорий (ед.)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just"/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реализации муниципальным образованием мероприятий по цифровизации городского хозяйства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484066859"/>
                  </a:ext>
                </a:extLst>
              </a:tr>
              <a:tr h="361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/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граждан, принявших участие в решении вопросов развития городской среды, от общего количества граждан в возрасте от 14 лет, проживающих в муниципальных образованиях, на территориях которых реализуются проекты по созданию комфортной городской среды (%)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69" marR="5266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52555" marR="52555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423083930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13D1DBC3-2B4A-18E5-4FE2-688BF8A14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0866241"/>
              </p:ext>
            </p:extLst>
          </p:nvPr>
        </p:nvGraphicFramePr>
        <p:xfrm>
          <a:off x="264287" y="5112774"/>
          <a:ext cx="7576591" cy="1745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8E02CCB-F2FD-5392-C719-2F83699A36BE}"/>
              </a:ext>
            </a:extLst>
          </p:cNvPr>
          <p:cNvSpPr txBox="1"/>
          <p:nvPr/>
        </p:nvSpPr>
        <p:spPr>
          <a:xfrm>
            <a:off x="9689464" y="3686779"/>
            <a:ext cx="162095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178 372,5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9D3DF5EE-8314-A578-DB33-8F733680D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8307" y="6365528"/>
            <a:ext cx="3399148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5775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93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A42403A-20B6-400C-2FCF-C7EEBED6E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9" y="-1"/>
            <a:ext cx="3962399" cy="3283975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F19CE1F0-5EBA-E222-E215-522F20F123F9}"/>
              </a:ext>
            </a:extLst>
          </p:cNvPr>
          <p:cNvSpPr txBox="1">
            <a:spLocks/>
          </p:cNvSpPr>
          <p:nvPr/>
        </p:nvSpPr>
        <p:spPr>
          <a:xfrm>
            <a:off x="98324" y="141629"/>
            <a:ext cx="8622890" cy="923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>
              <a:defRPr/>
            </a:pPr>
            <a:r>
              <a:rPr lang="ru-RU" sz="2000" b="1" i="1" u="sng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жилищно-коммунального и дорожного хозяйства, градостроительства, строительства и архитектуры в городе Бузулуке»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0D5C1BE-18C1-26E7-0621-6E86D59D10D8}"/>
              </a:ext>
            </a:extLst>
          </p:cNvPr>
          <p:cNvSpPr/>
          <p:nvPr/>
        </p:nvSpPr>
        <p:spPr>
          <a:xfrm>
            <a:off x="187703" y="1065014"/>
            <a:ext cx="71416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n w="1905"/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just"/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сохранение, восстановление и улучшение благоприятной среды пребывания и проживания населения на территории города Бузулука.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AA3F52ED-DA8D-6CD8-B846-36BC1395F9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962931"/>
              </p:ext>
            </p:extLst>
          </p:nvPr>
        </p:nvGraphicFramePr>
        <p:xfrm>
          <a:off x="277408" y="2001458"/>
          <a:ext cx="7403553" cy="268976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211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75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5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90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296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48995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 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035" marR="97035" marT="50557" marB="5055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(проект)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6588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отремонтированных автомобильных дорог с добавлением новых материалов в г. Бузулуке (ежегодно) (м²)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354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marL="0" marR="0" indent="0" algn="just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устроенных тротуаров и пешеходных дорожек в городе Бузулуке (ежегодно) (ед.)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610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реализованных инициативных проектов (ед.)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b="1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земельных участков, вовлеченных в оборот в целях жилищного строительства 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(м²)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160 746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171 956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lang="ru-RU" sz="1800" kern="1200">
                          <a:solidFill>
                            <a:schemeClr val="tx1"/>
                          </a:solidFill>
                          <a:latin typeface="Calibri" panose="020F0502020204030204"/>
                          <a:cs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многоквартирного жилья в стадии строительства 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(м²)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698" marR="52698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36 000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37 000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cs typeface="Calibri"/>
                        </a:defRPr>
                      </a:lvl9pPr>
                    </a:lstStyle>
                    <a:p>
                      <a:pPr algn="ctr"/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2698" marR="52698" marT="0" marB="0" anchor="ctr"/>
                </a:tc>
                <a:extLst>
                  <a:ext uri="{0D108BD9-81ED-4DB2-BD59-A6C34878D82A}">
                    <a16:rowId xmlns:a16="http://schemas.microsoft.com/office/drawing/2014/main" xmlns="" val="3245664749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06128BD7-4EE2-5B5C-AF9A-44E888A506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867063"/>
              </p:ext>
            </p:extLst>
          </p:nvPr>
        </p:nvGraphicFramePr>
        <p:xfrm>
          <a:off x="277408" y="4810479"/>
          <a:ext cx="7505152" cy="1905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CBFB8AA-7B8B-49AD-6835-2A26EEE04DC6}"/>
              </a:ext>
            </a:extLst>
          </p:cNvPr>
          <p:cNvSpPr txBox="1"/>
          <p:nvPr/>
        </p:nvSpPr>
        <p:spPr>
          <a:xfrm>
            <a:off x="9322990" y="3927344"/>
            <a:ext cx="189026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</a:p>
          <a:p>
            <a:pPr algn="ctr"/>
            <a:r>
              <a:rPr lang="ru-RU" sz="28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1 031 044,5</a:t>
            </a:r>
          </a:p>
          <a:p>
            <a:pPr algn="ctr"/>
            <a:r>
              <a:rPr lang="ru-RU" sz="2000" b="1" dirty="0">
                <a:solidFill>
                  <a:srgbClr val="EC008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00CA0ECE-E8A2-9873-3040-D7A2A3D36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3992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61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8877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accent1">
                <a:lumMod val="20000"/>
                <a:lumOff val="80000"/>
              </a:schemeClr>
            </a:gs>
            <a:gs pos="700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94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82A389-889E-DA34-3AD3-0B69E520C43F}"/>
              </a:ext>
            </a:extLst>
          </p:cNvPr>
          <p:cNvSpPr txBox="1">
            <a:spLocks/>
          </p:cNvSpPr>
          <p:nvPr/>
        </p:nvSpPr>
        <p:spPr>
          <a:xfrm>
            <a:off x="1112315" y="198633"/>
            <a:ext cx="12266462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u="sng" dirty="0">
                <a:solidFill>
                  <a:srgbClr val="552579"/>
                </a:solidFill>
                <a:latin typeface="Book Antiqua" panose="02040602050305030304" pitchFamily="18" charset="0"/>
                <a:cs typeface="Calibri"/>
              </a:rPr>
              <a:t>Проект «Народный бюджет»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F4FC436-AE3E-0C92-EF56-D4CBFBB40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462" y="0"/>
            <a:ext cx="4429538" cy="3194101"/>
          </a:xfrm>
          <a:prstGeom prst="flowChartMagneticTape">
            <a:avLst/>
          </a:prstGeom>
          <a:effectLst>
            <a:softEdge rad="3175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80D96A7-AF9F-86B3-D5EF-66C33BB2111C}"/>
              </a:ext>
            </a:extLst>
          </p:cNvPr>
          <p:cNvSpPr txBox="1"/>
          <p:nvPr/>
        </p:nvSpPr>
        <p:spPr>
          <a:xfrm>
            <a:off x="1504731" y="1487981"/>
            <a:ext cx="2965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Установка универсального спортивно-игрового комплекса по адресу: ул. Северная, д. 5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F45EBAD-4224-0B91-5491-5F5E4C053EF4}"/>
              </a:ext>
            </a:extLst>
          </p:cNvPr>
          <p:cNvSpPr txBox="1"/>
          <p:nvPr/>
        </p:nvSpPr>
        <p:spPr>
          <a:xfrm>
            <a:off x="4592318" y="1709305"/>
            <a:ext cx="2495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7092BB4-8079-1427-8312-53EF36D87ECC}"/>
              </a:ext>
            </a:extLst>
          </p:cNvPr>
          <p:cNvSpPr txBox="1"/>
          <p:nvPr/>
        </p:nvSpPr>
        <p:spPr>
          <a:xfrm>
            <a:off x="2170715" y="3104407"/>
            <a:ext cx="39554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Установка универсального спортивно-игрового комплекса по адресу: ул. Гая, д. 77А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3F43A90-6D73-676F-BE78-DDCAFBD72CC3}"/>
              </a:ext>
            </a:extLst>
          </p:cNvPr>
          <p:cNvSpPr txBox="1"/>
          <p:nvPr/>
        </p:nvSpPr>
        <p:spPr>
          <a:xfrm>
            <a:off x="5997806" y="3304634"/>
            <a:ext cx="2495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01276CD-907E-B278-E887-42FA8E939BCF}"/>
              </a:ext>
            </a:extLst>
          </p:cNvPr>
          <p:cNvSpPr txBox="1"/>
          <p:nvPr/>
        </p:nvSpPr>
        <p:spPr>
          <a:xfrm>
            <a:off x="3501297" y="4609117"/>
            <a:ext cx="37442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Асфальтировка дороги по ул. Тюменская (от ул. Дорожной до ул. Тюменской д. 46, и от ул. Тюменской д. 1 до ул. Радужной)</a:t>
            </a:r>
            <a:endParaRPr lang="ru-RU" sz="1600" kern="0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9E36ACB-DD1E-A466-F58A-1A3D2E574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60" y="2786515"/>
            <a:ext cx="1865538" cy="10425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41CA95D-6DB5-2704-9668-C26954EA87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8370" y="1277003"/>
            <a:ext cx="1864142" cy="103743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BE82BB4-590D-BF46-39DD-D2EC01CE02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8161" y="4189093"/>
            <a:ext cx="1917266" cy="19172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CA955AC-AEF3-3209-CFE0-E9AEDD05E684}"/>
              </a:ext>
            </a:extLst>
          </p:cNvPr>
          <p:cNvSpPr txBox="1"/>
          <p:nvPr/>
        </p:nvSpPr>
        <p:spPr>
          <a:xfrm>
            <a:off x="7362858" y="4884402"/>
            <a:ext cx="2495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D5F93722-5504-2C9A-6310-C92CCCC9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14307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62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6DA464D-3E27-555B-ABA4-3CD879B052AD}"/>
              </a:ext>
            </a:extLst>
          </p:cNvPr>
          <p:cNvSpPr txBox="1"/>
          <p:nvPr/>
        </p:nvSpPr>
        <p:spPr>
          <a:xfrm>
            <a:off x="1317815" y="762593"/>
            <a:ext cx="4621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проекта на 2024 год 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8941675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1">
                <a:lumMod val="20000"/>
                <a:lumOff val="80000"/>
              </a:schemeClr>
            </a:gs>
            <a:gs pos="1000">
              <a:schemeClr val="accent1">
                <a:lumMod val="20000"/>
                <a:lumOff val="80000"/>
              </a:schemeClr>
            </a:gs>
            <a:gs pos="100000">
              <a:srgbClr val="EDE1F3"/>
            </a:gs>
            <a:gs pos="89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0BE6513-FA31-A9EB-8982-60354838AD2B}"/>
              </a:ext>
            </a:extLst>
          </p:cNvPr>
          <p:cNvSpPr/>
          <p:nvPr/>
        </p:nvSpPr>
        <p:spPr>
          <a:xfrm>
            <a:off x="567134" y="160068"/>
            <a:ext cx="9295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u="sng" kern="0" dirty="0">
                <a:ln w="1905"/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Инициативные проекты на 2024 год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3CE85EC-2CC0-9ECD-C294-9797C05BFC8E}"/>
              </a:ext>
            </a:extLst>
          </p:cNvPr>
          <p:cNvSpPr/>
          <p:nvPr/>
        </p:nvSpPr>
        <p:spPr>
          <a:xfrm>
            <a:off x="334476" y="954218"/>
            <a:ext cx="75098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defRPr/>
            </a:pPr>
            <a:r>
              <a:rPr lang="ru-RU" sz="4800" kern="0" dirty="0">
                <a:ln w="0">
                  <a:solidFill>
                    <a:srgbClr val="ED7D31"/>
                  </a:solidFill>
                </a:ln>
                <a:solidFill>
                  <a:srgbClr val="F250CB"/>
                </a:solidFill>
                <a:effectLst>
                  <a:reflection blurRad="6350" stA="53000" endA="300" endPos="35500" dir="5400000" sy="-90000" algn="bl" rotWithShape="0"/>
                </a:effectLst>
                <a:cs typeface="Calibri"/>
              </a:rPr>
              <a:t>РЕШАЕМ ВМЕСТЕ!</a:t>
            </a:r>
          </a:p>
        </p:txBody>
      </p:sp>
      <p:sp>
        <p:nvSpPr>
          <p:cNvPr id="4" name="Выноска: стрелка вниз 3">
            <a:extLst>
              <a:ext uri="{FF2B5EF4-FFF2-40B4-BE49-F238E27FC236}">
                <a16:creationId xmlns:a16="http://schemas.microsoft.com/office/drawing/2014/main" xmlns="" id="{BC8651AE-D51D-DA49-D42B-6FE8789420B1}"/>
              </a:ext>
            </a:extLst>
          </p:cNvPr>
          <p:cNvSpPr/>
          <p:nvPr/>
        </p:nvSpPr>
        <p:spPr>
          <a:xfrm>
            <a:off x="3415355" y="1951779"/>
            <a:ext cx="4045334" cy="1454460"/>
          </a:xfrm>
          <a:prstGeom prst="downArrowCallout">
            <a:avLst/>
          </a:prstGeom>
          <a:solidFill>
            <a:srgbClr val="FFFF00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Запланировано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3,3 млн. руб.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AF8A4E-CE6C-130C-490C-B041A8B55F9D}"/>
              </a:ext>
            </a:extLst>
          </p:cNvPr>
          <p:cNvSpPr txBox="1"/>
          <p:nvPr/>
        </p:nvSpPr>
        <p:spPr>
          <a:xfrm>
            <a:off x="1384995" y="3620031"/>
            <a:ext cx="6361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устройству тротуара по ул. Шевченко, д. 70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6696249-DA31-A429-AD5B-E537BF0290C4}"/>
              </a:ext>
            </a:extLst>
          </p:cNvPr>
          <p:cNvSpPr txBox="1"/>
          <p:nvPr/>
        </p:nvSpPr>
        <p:spPr>
          <a:xfrm>
            <a:off x="1384995" y="4649174"/>
            <a:ext cx="5695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дороги по ул. </a:t>
            </a:r>
            <a:r>
              <a:rPr lang="ru-RU" sz="1600" b="1" i="1" u="sng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Тананыкская</a:t>
            </a: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д.55А-74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E74DA6-4FD2-59A9-C2A0-709B5338E6F2}"/>
              </a:ext>
            </a:extLst>
          </p:cNvPr>
          <p:cNvSpPr txBox="1"/>
          <p:nvPr/>
        </p:nvSpPr>
        <p:spPr>
          <a:xfrm>
            <a:off x="1343573" y="5624124"/>
            <a:ext cx="6387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школьного двора МОАУ «СОШ № 6 им. А.С. Пушкина»</a:t>
            </a:r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xmlns="" id="{8F749C0F-B779-FA68-FB07-7FA308DF9859}"/>
              </a:ext>
            </a:extLst>
          </p:cNvPr>
          <p:cNvSpPr/>
          <p:nvPr/>
        </p:nvSpPr>
        <p:spPr>
          <a:xfrm>
            <a:off x="5737874" y="4012778"/>
            <a:ext cx="1343070" cy="761158"/>
          </a:xfrm>
          <a:prstGeom prst="cloudCallou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D4B5E3"/>
              </a:gs>
            </a:gsLst>
            <a:lin ang="5400000" scaled="0"/>
          </a:gradFill>
          <a:ln w="6350" cap="flat" cmpd="sng" algn="ctr">
            <a:solidFill>
              <a:srgbClr val="AA207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1,7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</a:p>
        </p:txBody>
      </p:sp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xmlns="" id="{1AED0E5B-F8A0-EB59-7C25-3D009E5FA8CE}"/>
              </a:ext>
            </a:extLst>
          </p:cNvPr>
          <p:cNvSpPr/>
          <p:nvPr/>
        </p:nvSpPr>
        <p:spPr>
          <a:xfrm>
            <a:off x="7226009" y="4924580"/>
            <a:ext cx="1309741" cy="762693"/>
          </a:xfrm>
          <a:prstGeom prst="cloudCallou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D4B5E3"/>
              </a:gs>
            </a:gsLst>
            <a:lin ang="5400000" scaled="0"/>
          </a:gradFill>
          <a:ln w="6350" cap="flat" cmpd="sng" algn="ctr">
            <a:solidFill>
              <a:srgbClr val="AA207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1,1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</a:p>
        </p:txBody>
      </p:sp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xmlns="" id="{AC20092C-21AE-763A-1E3D-6994AA9A2E75}"/>
              </a:ext>
            </a:extLst>
          </p:cNvPr>
          <p:cNvSpPr/>
          <p:nvPr/>
        </p:nvSpPr>
        <p:spPr>
          <a:xfrm>
            <a:off x="7289361" y="2919894"/>
            <a:ext cx="1321239" cy="762693"/>
          </a:xfrm>
          <a:prstGeom prst="cloudCallou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rgbClr val="D4B5E3"/>
              </a:gs>
            </a:gsLst>
            <a:lin ang="5400000" scaled="0"/>
          </a:gradFill>
          <a:ln w="6350" cap="flat" cmpd="sng" algn="ctr">
            <a:solidFill>
              <a:srgbClr val="AA207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0,5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млн.руб.</a:t>
            </a:r>
          </a:p>
        </p:txBody>
      </p:sp>
      <p:pic>
        <p:nvPicPr>
          <p:cNvPr id="11" name="Рисунок 10" descr="Флажок со сплошной заливкой">
            <a:extLst>
              <a:ext uri="{FF2B5EF4-FFF2-40B4-BE49-F238E27FC236}">
                <a16:creationId xmlns:a16="http://schemas.microsoft.com/office/drawing/2014/main" xmlns="" id="{ACADAB7C-1ABB-FB3E-3FE6-2C3F152E8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5530" y="4345863"/>
            <a:ext cx="914400" cy="914400"/>
          </a:xfrm>
          <a:prstGeom prst="rect">
            <a:avLst/>
          </a:prstGeom>
        </p:spPr>
      </p:pic>
      <p:pic>
        <p:nvPicPr>
          <p:cNvPr id="12" name="Рисунок 11" descr="Флажок со сплошной заливкой">
            <a:extLst>
              <a:ext uri="{FF2B5EF4-FFF2-40B4-BE49-F238E27FC236}">
                <a16:creationId xmlns:a16="http://schemas.microsoft.com/office/drawing/2014/main" xmlns="" id="{E1032C7A-9E34-69FB-3252-C250F33CB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5530" y="3406712"/>
            <a:ext cx="914400" cy="914400"/>
          </a:xfrm>
          <a:prstGeom prst="rect">
            <a:avLst/>
          </a:prstGeom>
        </p:spPr>
      </p:pic>
      <p:pic>
        <p:nvPicPr>
          <p:cNvPr id="13" name="Рисунок 12" descr="Флажок со сплошной заливкой">
            <a:extLst>
              <a:ext uri="{FF2B5EF4-FFF2-40B4-BE49-F238E27FC236}">
                <a16:creationId xmlns:a16="http://schemas.microsoft.com/office/drawing/2014/main" xmlns="" id="{6F34E8C9-80DC-4BF7-CC1A-7FE39DD4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5530" y="5416376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8D40C93-3E29-5CE6-0371-846344AF0CB1}"/>
              </a:ext>
            </a:extLst>
          </p:cNvPr>
          <p:cNvSpPr txBox="1"/>
          <p:nvPr/>
        </p:nvSpPr>
        <p:spPr>
          <a:xfrm>
            <a:off x="10185334" y="253544"/>
            <a:ext cx="150214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prstClr val="black"/>
                </a:solidFill>
                <a:latin typeface="Segoe Print" panose="02000600000000000000" pitchFamily="2" charset="0"/>
                <a:cs typeface="Calibri"/>
              </a:rPr>
              <a:t>Ты можешь предложить свой проект!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29AEC63-4627-12C0-4B25-32D8238C2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9733" y="667230"/>
            <a:ext cx="1606306" cy="1606306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43137"/>
              </a:srgbClr>
            </a:outerShdw>
            <a:softEdge rad="127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ADED4B3-1B83-5005-8A97-379A126BDB69}"/>
              </a:ext>
            </a:extLst>
          </p:cNvPr>
          <p:cNvSpPr txBox="1"/>
          <p:nvPr/>
        </p:nvSpPr>
        <p:spPr>
          <a:xfrm>
            <a:off x="9178702" y="2456249"/>
            <a:ext cx="150214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prstClr val="black"/>
                </a:solidFill>
                <a:latin typeface="Segoe Print" panose="02000600000000000000" pitchFamily="2" charset="0"/>
                <a:cs typeface="Calibri"/>
              </a:rPr>
              <a:t>У меня есть несколько идей, давай обсудим…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A8DAFFA-04F0-BC3D-7204-D02A6A846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6112" y="2746931"/>
            <a:ext cx="1606306" cy="1606306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8" name="Облачко с текстом: овальное 17">
            <a:extLst>
              <a:ext uri="{FF2B5EF4-FFF2-40B4-BE49-F238E27FC236}">
                <a16:creationId xmlns:a16="http://schemas.microsoft.com/office/drawing/2014/main" xmlns="" id="{238462E5-C88B-4318-0039-491F92D125FE}"/>
              </a:ext>
            </a:extLst>
          </p:cNvPr>
          <p:cNvSpPr/>
          <p:nvPr/>
        </p:nvSpPr>
        <p:spPr>
          <a:xfrm>
            <a:off x="9929774" y="4426444"/>
            <a:ext cx="1606306" cy="966456"/>
          </a:xfrm>
          <a:prstGeom prst="wedgeEllipseCallou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3252BE7-93B9-343B-96C8-3BEFB6A4C803}"/>
              </a:ext>
            </a:extLst>
          </p:cNvPr>
          <p:cNvSpPr txBox="1"/>
          <p:nvPr/>
        </p:nvSpPr>
        <p:spPr>
          <a:xfrm>
            <a:off x="9981855" y="4537605"/>
            <a:ext cx="150214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prstClr val="black"/>
                </a:solidFill>
                <a:latin typeface="Segoe Print" panose="02000600000000000000" pitchFamily="2" charset="0"/>
                <a:cs typeface="Calibri"/>
              </a:rPr>
              <a:t>Готово! Теперь я могу реализовать свою идею через инициативный бюджет.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28F7905-C163-CC0A-4375-10D53B9730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0246" y="5168514"/>
            <a:ext cx="1529418" cy="1529418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1" name="Облачко с текстом: овальное 20">
            <a:extLst>
              <a:ext uri="{FF2B5EF4-FFF2-40B4-BE49-F238E27FC236}">
                <a16:creationId xmlns:a16="http://schemas.microsoft.com/office/drawing/2014/main" xmlns="" id="{90408A7F-552D-B22E-C1F3-FC3CDFD50819}"/>
              </a:ext>
            </a:extLst>
          </p:cNvPr>
          <p:cNvSpPr/>
          <p:nvPr/>
        </p:nvSpPr>
        <p:spPr>
          <a:xfrm flipH="1">
            <a:off x="9178702" y="2310141"/>
            <a:ext cx="1472791" cy="873580"/>
          </a:xfrm>
          <a:prstGeom prst="wedgeEllipseCallou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cs typeface="Calibri"/>
            </a:endParaRPr>
          </a:p>
        </p:txBody>
      </p:sp>
      <p:sp>
        <p:nvSpPr>
          <p:cNvPr id="22" name="Облачко с текстом: овальное 21">
            <a:extLst>
              <a:ext uri="{FF2B5EF4-FFF2-40B4-BE49-F238E27FC236}">
                <a16:creationId xmlns:a16="http://schemas.microsoft.com/office/drawing/2014/main" xmlns="" id="{ABFDD97A-2385-DCC1-13F3-74B0A8E137CF}"/>
              </a:ext>
            </a:extLst>
          </p:cNvPr>
          <p:cNvSpPr/>
          <p:nvPr/>
        </p:nvSpPr>
        <p:spPr>
          <a:xfrm>
            <a:off x="10222886" y="95877"/>
            <a:ext cx="1472791" cy="774712"/>
          </a:xfrm>
          <a:prstGeom prst="wedgeEllipseCallou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cs typeface="Calibri"/>
            </a:endParaRPr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xmlns="" id="{D84704EB-7ABE-8478-B73B-0DB20B3E6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9545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948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accent1">
                <a:lumMod val="20000"/>
                <a:lumOff val="80000"/>
              </a:schemeClr>
            </a:gs>
            <a:gs pos="0">
              <a:schemeClr val="accent1">
                <a:lumMod val="20000"/>
                <a:lumOff val="80000"/>
              </a:schemeClr>
            </a:gs>
            <a:gs pos="88000">
              <a:srgbClr val="EDE1F3"/>
            </a:gs>
            <a:gs pos="100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1CFA786-1AA7-3203-581C-39521ADD9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156" y="109348"/>
            <a:ext cx="6194997" cy="3429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E1F3FA8-69B5-6A21-0EAC-6F9070620D34}"/>
              </a:ext>
            </a:extLst>
          </p:cNvPr>
          <p:cNvSpPr txBox="1"/>
          <p:nvPr/>
        </p:nvSpPr>
        <p:spPr>
          <a:xfrm>
            <a:off x="148847" y="121838"/>
            <a:ext cx="83192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«Школьный бюджет»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1296005-E080-91BD-6505-5F4AD9B492ED}"/>
              </a:ext>
            </a:extLst>
          </p:cNvPr>
          <p:cNvSpPr/>
          <p:nvPr/>
        </p:nvSpPr>
        <p:spPr>
          <a:xfrm>
            <a:off x="242932" y="797854"/>
            <a:ext cx="6828428" cy="1187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100"/>
              </a:spcBef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u="sng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Проекта: </a:t>
            </a:r>
          </a:p>
          <a:p>
            <a:pPr algn="just">
              <a:spcBef>
                <a:spcPts val="1100"/>
              </a:spcBef>
            </a:pPr>
            <a:r>
              <a:rPr lang="ru-RU" sz="1200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/>
                <a:ea typeface="Times New Roman"/>
                <a:cs typeface="Calibri"/>
              </a:rPr>
              <a:t>вовлечение молодежи в решение вопросов местного значения, касающихся развития общественной и школьной инфраструктуры, в том числе повышения ее безопасности и доступности для людей с ограниченными возможностями здоровья, а также </a:t>
            </a:r>
            <a:r>
              <a:rPr lang="ru-RU" sz="1200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повышение бюджетной грамотности и гражданской активности молодого поколения, ознакомление с основами местного самоуправления. </a:t>
            </a:r>
            <a:endParaRPr lang="ru-RU" sz="1200" i="1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B5928E4-0D66-396A-7A92-FB08008F1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76600"/>
            <a:ext cx="9144000" cy="4763293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5CC36C-6166-2612-FC59-6E2105A3D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52014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104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5">
                <a:lumMod val="40000"/>
                <a:lumOff val="60000"/>
              </a:schemeClr>
            </a:gs>
            <a:gs pos="0">
              <a:schemeClr val="accent1">
                <a:lumMod val="20000"/>
                <a:lumOff val="80000"/>
              </a:schemeClr>
            </a:gs>
            <a:gs pos="91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4DFAE7B-9449-57C7-9554-A7AB86E94E56}"/>
              </a:ext>
            </a:extLst>
          </p:cNvPr>
          <p:cNvSpPr txBox="1"/>
          <p:nvPr/>
        </p:nvSpPr>
        <p:spPr>
          <a:xfrm>
            <a:off x="1610194" y="802031"/>
            <a:ext cx="4305901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rgbClr val="4472C4">
                    <a:lumMod val="50000"/>
                  </a:srgbClr>
                </a:solidFill>
                <a:latin typeface="Segoe Print" panose="02000600000000000000" pitchFamily="2" charset="0"/>
                <a:cs typeface="Calibri"/>
              </a:rPr>
              <a:t>Представьте себя на месте сотрудника финансового органа администрации города Бузулука. Что бы Вы хотели изменить, какие предложения внести?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9C6727F-E378-F710-CE59-0FEDC65E75F9}"/>
              </a:ext>
            </a:extLst>
          </p:cNvPr>
          <p:cNvSpPr txBox="1"/>
          <p:nvPr/>
        </p:nvSpPr>
        <p:spPr>
          <a:xfrm>
            <a:off x="1025443" y="2596915"/>
            <a:ext cx="291051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rgbClr val="1B3055"/>
                </a:solidFill>
                <a:latin typeface="Segoe Print" panose="02000600000000000000" pitchFamily="2" charset="0"/>
                <a:cs typeface="Calibri"/>
              </a:rPr>
              <a:t>Просто перейдите в раздел «Бюджет» / «Интерактивный бюджет для граждан» на официальном сайте администрации города Бузулука и создайте свой вариант бюджета!</a:t>
            </a:r>
          </a:p>
          <a:p>
            <a:r>
              <a:rPr lang="ru-RU" sz="1600" i="1" dirty="0">
                <a:solidFill>
                  <a:srgbClr val="1B3055"/>
                </a:solidFill>
                <a:latin typeface="Segoe Print" panose="02000600000000000000" pitchFamily="2" charset="0"/>
                <a:cs typeface="Calibri"/>
              </a:rPr>
              <a:t>Ваш голос будет услышан!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E614CCA-3965-DC02-7956-CB00C6AF10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t="7316" r="2203" b="4337"/>
          <a:stretch/>
        </p:blipFill>
        <p:spPr>
          <a:xfrm>
            <a:off x="4432804" y="2055410"/>
            <a:ext cx="6451506" cy="1189967"/>
          </a:xfrm>
          <a:prstGeom prst="rect">
            <a:avLst/>
          </a:prstGeom>
          <a:gradFill>
            <a:gsLst>
              <a:gs pos="0">
                <a:srgbClr val="09BFFF"/>
              </a:gs>
              <a:gs pos="100000">
                <a:srgbClr val="224E7F">
                  <a:lumMod val="45000"/>
                  <a:lumOff val="55000"/>
                </a:srgbClr>
              </a:gs>
              <a:gs pos="100000">
                <a:srgbClr val="224E7F">
                  <a:lumMod val="45000"/>
                  <a:lumOff val="55000"/>
                </a:srgbClr>
              </a:gs>
              <a:gs pos="77000">
                <a:srgbClr val="D4B5E3"/>
              </a:gs>
            </a:gsLst>
            <a:lin ang="5400000" scaled="1"/>
          </a:gradFill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4E392-AC71-C26A-916F-56A4362E6F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8" t="6337" r="2388" b="3273"/>
          <a:stretch/>
        </p:blipFill>
        <p:spPr>
          <a:xfrm>
            <a:off x="4432804" y="3225762"/>
            <a:ext cx="6451506" cy="32576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1C44CC9-B0D4-87FB-31FF-22BB6C762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7845" y1="73366" x2="27845" y2="73366"/>
                        <a14:foregroundMark x1="29782" y1="74697" x2="29782" y2="74697"/>
                        <a14:foregroundMark x1="32082" y1="77845" x2="32082" y2="77845"/>
                        <a14:foregroundMark x1="35109" y1="80630" x2="35472" y2="80630"/>
                        <a14:foregroundMark x1="36683" y1="80872" x2="36683" y2="80872"/>
                        <a14:foregroundMark x1="26634" y1="69492" x2="26634" y2="69492"/>
                        <a14:foregroundMark x1="24092" y1="66949" x2="24092" y2="66949"/>
                        <a14:foregroundMark x1="22518" y1="64165" x2="31598" y2="79298"/>
                        <a14:foregroundMark x1="31598" y1="79298" x2="31598" y2="79177"/>
                        <a14:foregroundMark x1="31235" y1="74939" x2="31235" y2="74939"/>
                        <a14:foregroundMark x1="29782" y1="71671" x2="37409" y2="81961"/>
                        <a14:foregroundMark x1="69976" y1="80387" x2="69976" y2="80387"/>
                        <a14:foregroundMark x1="82446" y1="53027" x2="82446" y2="53027"/>
                        <a14:foregroundMark x1="84867" y1="52058" x2="78814" y2="65133"/>
                        <a14:foregroundMark x1="79903" y1="56538" x2="79903" y2="56538"/>
                        <a14:foregroundMark x1="80266" y1="54237" x2="80266" y2="5423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9390" y="535709"/>
            <a:ext cx="1671245" cy="1580795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0ECC27B-3771-35F9-3F31-9B0AD9E4A1FE}"/>
              </a:ext>
            </a:extLst>
          </p:cNvPr>
          <p:cNvSpPr txBox="1">
            <a:spLocks/>
          </p:cNvSpPr>
          <p:nvPr/>
        </p:nvSpPr>
        <p:spPr>
          <a:xfrm>
            <a:off x="-1" y="-28822"/>
            <a:ext cx="12192001" cy="866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Интерактивный бюджет для граждан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1C69D36-DBFF-7B26-48F9-F1408AC242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5" b="89952" l="3995" r="95642">
                        <a14:foregroundMark x1="7748" y1="18160" x2="7748" y2="18160"/>
                        <a14:foregroundMark x1="4116" y1="16828" x2="4116" y2="16828"/>
                        <a14:foregroundMark x1="16586" y1="65617" x2="16586" y2="65617"/>
                        <a14:foregroundMark x1="24334" y1="70097" x2="24334" y2="70097"/>
                        <a14:foregroundMark x1="24697" y1="71065" x2="24697" y2="71065"/>
                        <a14:foregroundMark x1="25545" y1="73123" x2="25545" y2="73123"/>
                        <a14:foregroundMark x1="26877" y1="72034" x2="26877" y2="72034"/>
                        <a14:foregroundMark x1="26877" y1="69855" x2="26877" y2="69855"/>
                        <a14:foregroundMark x1="22639" y1="70097" x2="22276" y2="70218"/>
                        <a14:foregroundMark x1="20944" y1="69976" x2="20944" y2="69976"/>
                        <a14:foregroundMark x1="19734" y1="69613" x2="19734" y2="69613"/>
                        <a14:foregroundMark x1="19976" y1="72034" x2="19976" y2="72034"/>
                        <a14:foregroundMark x1="22760" y1="72760" x2="22760" y2="72760"/>
                        <a14:foregroundMark x1="22276" y1="69007" x2="22276" y2="69007"/>
                        <a14:foregroundMark x1="25061" y1="73245" x2="26998" y2="74092"/>
                        <a14:foregroundMark x1="27361" y1="74576" x2="27361" y2="74576"/>
                        <a14:foregroundMark x1="27361" y1="74697" x2="27724" y2="74455"/>
                        <a14:foregroundMark x1="27724" y1="75061" x2="27724" y2="75061"/>
                        <a14:foregroundMark x1="27845" y1="73729" x2="27845" y2="73729"/>
                        <a14:foregroundMark x1="28208" y1="73729" x2="28208" y2="73729"/>
                        <a14:foregroundMark x1="27845" y1="74818" x2="27845" y2="74818"/>
                        <a14:foregroundMark x1="28087" y1="74213" x2="28087" y2="74213"/>
                        <a14:foregroundMark x1="28087" y1="74576" x2="28087" y2="74576"/>
                        <a14:foregroundMark x1="59685" y1="62470" x2="59685" y2="62470"/>
                        <a14:foregroundMark x1="61985" y1="65738" x2="61985" y2="65738"/>
                        <a14:foregroundMark x1="60654" y1="65738" x2="60654" y2="65738"/>
                        <a14:foregroundMark x1="76029" y1="70823" x2="76029" y2="70823"/>
                        <a14:foregroundMark x1="84383" y1="73971" x2="84383" y2="73971"/>
                        <a14:foregroundMark x1="79661" y1="36077" x2="79661" y2="36077"/>
                        <a14:foregroundMark x1="75303" y1="37409" x2="75303" y2="37409"/>
                        <a14:foregroundMark x1="74092" y1="37409" x2="74092" y2="37409"/>
                        <a14:foregroundMark x1="82809" y1="38499" x2="82809" y2="38499"/>
                        <a14:foregroundMark x1="84262" y1="40315" x2="84262" y2="40315"/>
                        <a14:foregroundMark x1="95642" y1="55569" x2="95642" y2="55569"/>
                        <a14:foregroundMark x1="92131" y1="50847" x2="92131" y2="50847"/>
                        <a14:foregroundMark x1="86320" y1="42978" x2="86320" y2="42978"/>
                        <a14:foregroundMark x1="22881" y1="74697" x2="22881" y2="74697"/>
                        <a14:foregroundMark x1="22639" y1="73971" x2="22639" y2="73971"/>
                        <a14:foregroundMark x1="22760" y1="74334" x2="22760" y2="74334"/>
                        <a14:foregroundMark x1="22760" y1="75061" x2="22760" y2="75061"/>
                        <a14:foregroundMark x1="23002" y1="75424" x2="23002" y2="75424"/>
                        <a14:foregroundMark x1="36320" y1="72760" x2="36320" y2="72760"/>
                        <a14:foregroundMark x1="38015" y1="72760" x2="38015" y2="72760"/>
                        <a14:foregroundMark x1="39225" y1="72639" x2="39225" y2="72639"/>
                        <a14:foregroundMark x1="40678" y1="72760" x2="40678" y2="72760"/>
                        <a14:foregroundMark x1="30266" y1="72518" x2="30266" y2="72518"/>
                        <a14:foregroundMark x1="31235" y1="72518" x2="31235" y2="72518"/>
                        <a14:foregroundMark x1="32203" y1="72639" x2="32203" y2="72639"/>
                        <a14:foregroundMark x1="76755" y1="72760" x2="76755" y2="72760"/>
                        <a14:backgroundMark x1="34867" y1="47579" x2="34867" y2="47579"/>
                        <a14:backgroundMark x1="36077" y1="46731" x2="36077" y2="46731"/>
                        <a14:backgroundMark x1="38257" y1="39588" x2="38257" y2="39588"/>
                        <a14:backgroundMark x1="38257" y1="40073" x2="38257" y2="40073"/>
                        <a14:backgroundMark x1="36441" y1="46368" x2="36441" y2="46368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2291" y="5000129"/>
            <a:ext cx="2103391" cy="2103391"/>
          </a:xfrm>
          <a:prstGeom prst="rect">
            <a:avLst/>
          </a:prstGeom>
        </p:spPr>
      </p:pic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81CA4294-0E18-279A-7A73-33FAAE9DF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473246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7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2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4BA0F-2133-5855-5D9B-3E09B10F8F55}"/>
              </a:ext>
            </a:extLst>
          </p:cNvPr>
          <p:cNvSpPr txBox="1">
            <a:spLocks/>
          </p:cNvSpPr>
          <p:nvPr/>
        </p:nvSpPr>
        <p:spPr>
          <a:xfrm>
            <a:off x="698179" y="272048"/>
            <a:ext cx="11168701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0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государственные ресурсы и контактная информация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33CEB1C-022A-21F1-9BDD-F6B8CFA5B4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27" t="10038" r="15322"/>
          <a:stretch/>
        </p:blipFill>
        <p:spPr>
          <a:xfrm>
            <a:off x="384708" y="1089524"/>
            <a:ext cx="1782022" cy="2023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66502FB-6E90-37C2-39CE-6DCA108D6949}"/>
              </a:ext>
            </a:extLst>
          </p:cNvPr>
          <p:cNvSpPr txBox="1"/>
          <p:nvPr/>
        </p:nvSpPr>
        <p:spPr>
          <a:xfrm>
            <a:off x="2742698" y="1403737"/>
            <a:ext cx="57409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Заместитель главы администрации города  – начальник Финансового управления:</a:t>
            </a:r>
            <a:endParaRPr lang="en-US" sz="1600" b="1" kern="0" dirty="0">
              <a:solidFill>
                <a:srgbClr val="4D4D4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Огородников Александр Викторович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D644044-BF6A-E480-2486-EE780518286E}"/>
              </a:ext>
            </a:extLst>
          </p:cNvPr>
          <p:cNvSpPr txBox="1"/>
          <p:nvPr/>
        </p:nvSpPr>
        <p:spPr>
          <a:xfrm>
            <a:off x="3190513" y="2511890"/>
            <a:ext cx="67654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kern="0" dirty="0">
                <a:ln w="1905"/>
                <a:solidFill>
                  <a:srgbClr val="E7E6E6">
                    <a:lumMod val="1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Официальный сайт администрации города Бузулука: </a:t>
            </a:r>
          </a:p>
          <a:p>
            <a:pPr algn="r">
              <a:defRPr/>
            </a:pPr>
            <a:r>
              <a:rPr lang="en-US" sz="1600" i="1" kern="0" dirty="0">
                <a:solidFill>
                  <a:srgbClr val="4D4D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1600" i="1" kern="0" dirty="0" err="1">
                <a:solidFill>
                  <a:srgbClr val="4D4D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бузулук.рф</a:t>
            </a:r>
            <a:endParaRPr lang="ru-RU" sz="1600" i="1" kern="0" dirty="0">
              <a:solidFill>
                <a:srgbClr val="4D4D4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1600" b="1" kern="0" dirty="0">
                <a:ln w="1905"/>
                <a:solidFill>
                  <a:srgbClr val="E7E6E6">
                    <a:lumMod val="1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и муниципальных учреждениях </a:t>
            </a:r>
          </a:p>
          <a:p>
            <a:pPr algn="r">
              <a:defRPr/>
            </a:pPr>
            <a:r>
              <a:rPr lang="en-US" sz="1600" i="1" kern="0" dirty="0">
                <a:solidFill>
                  <a:srgbClr val="4D4D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http://bus.gov.ru/public/home.html</a:t>
            </a:r>
            <a:endParaRPr lang="ru-RU" sz="1600" i="1" kern="0" dirty="0">
              <a:solidFill>
                <a:srgbClr val="4D4D4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13CE04B-9296-91DC-1EC0-48DBEB72EB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037" y="4077607"/>
            <a:ext cx="1358318" cy="1358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C038481-24DB-A070-7893-65D9210C82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4762" y="4159996"/>
            <a:ext cx="1107342" cy="1107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B388600-D901-28AF-30D3-C337BA77173E}"/>
              </a:ext>
            </a:extLst>
          </p:cNvPr>
          <p:cNvSpPr txBox="1"/>
          <p:nvPr/>
        </p:nvSpPr>
        <p:spPr>
          <a:xfrm>
            <a:off x="2252104" y="4262274"/>
            <a:ext cx="53060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 (35342) 3-52-25</a:t>
            </a:r>
          </a:p>
          <a:p>
            <a:pPr algn="just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Электронная почта</a:t>
            </a:r>
            <a:r>
              <a:rPr lang="en-US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6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buzulukfin@buzuluk-town.ru</a:t>
            </a:r>
            <a:endParaRPr lang="en-US" sz="1600" i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211071A-CF0E-0A7F-D884-2DD038BD2BD2}"/>
              </a:ext>
            </a:extLst>
          </p:cNvPr>
          <p:cNvSpPr txBox="1"/>
          <p:nvPr/>
        </p:nvSpPr>
        <p:spPr>
          <a:xfrm>
            <a:off x="1151479" y="5435925"/>
            <a:ext cx="7108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en-US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6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46104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г. Бузулук, ул. 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микрорайон д. 4, помещение 2</a:t>
            </a:r>
          </a:p>
          <a:p>
            <a:pPr algn="r">
              <a:defRPr/>
            </a:pPr>
            <a:r>
              <a:rPr lang="ru-RU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График работы</a:t>
            </a:r>
            <a:r>
              <a:rPr lang="en-US" sz="16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Пн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-Пт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8:00-17:00</a:t>
            </a:r>
            <a:r>
              <a:rPr lang="ru-RU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обед с 13</a:t>
            </a:r>
            <a:r>
              <a:rPr lang="en-US" sz="1600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:00-14:00</a:t>
            </a:r>
            <a:endParaRPr lang="ru-RU" sz="1600" i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52F882-C065-6ACB-5D57-A7750AB523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6005" y1="27966" x2="36320" y2="36320"/>
                        <a14:foregroundMark x1="36320" y1="36320" x2="37893" y2="55448"/>
                        <a14:foregroundMark x1="37893" y1="55448" x2="59322" y2="60533"/>
                        <a14:foregroundMark x1="59322" y1="60533" x2="66223" y2="42736"/>
                        <a14:foregroundMark x1="66223" y1="42736" x2="57748" y2="30508"/>
                        <a14:foregroundMark x1="57748" y1="30508" x2="41041" y2="26150"/>
                        <a14:foregroundMark x1="43584" y1="17918" x2="28814" y2="29419"/>
                        <a14:foregroundMark x1="28814" y1="29419" x2="25303" y2="42736"/>
                        <a14:foregroundMark x1="32809" y1="65860" x2="32809" y2="65860"/>
                        <a14:foregroundMark x1="42736" y1="68644" x2="42736" y2="68644"/>
                        <a14:foregroundMark x1="51574" y1="71308" x2="51574" y2="71308"/>
                        <a14:foregroundMark x1="51695" y1="71308" x2="52663" y2="69855"/>
                        <a14:foregroundMark x1="56780" y1="64407" x2="56780" y2="64407"/>
                        <a14:foregroundMark x1="60412" y1="62712" x2="60775" y2="62349"/>
                        <a14:foregroundMark x1="63075" y1="59564" x2="63801" y2="59080"/>
                        <a14:foregroundMark x1="64770" y1="58111" x2="66465" y2="57143"/>
                        <a14:foregroundMark x1="68644" y1="55811" x2="71186" y2="51937"/>
                        <a14:foregroundMark x1="71429" y1="51332" x2="71792" y2="49153"/>
                        <a14:foregroundMark x1="71792" y1="48910" x2="72276" y2="46368"/>
                        <a14:foregroundMark x1="72276" y1="45400" x2="72639" y2="42978"/>
                        <a14:foregroundMark x1="72760" y1="42373" x2="72760" y2="40678"/>
                        <a14:foregroundMark x1="72760" y1="40315" x2="72397" y2="38015"/>
                        <a14:foregroundMark x1="72276" y1="37772" x2="71792" y2="35109"/>
                        <a14:foregroundMark x1="57506" y1="22639" x2="57143" y2="22276"/>
                        <a14:foregroundMark x1="56659" y1="22034" x2="53874" y2="21308"/>
                        <a14:foregroundMark x1="53632" y1="21186" x2="50605" y2="21186"/>
                        <a14:foregroundMark x1="50000" y1="21065" x2="48910" y2="21186"/>
                        <a14:foregroundMark x1="48305" y1="21429" x2="44673" y2="21671"/>
                        <a14:foregroundMark x1="44431" y1="21671" x2="32809" y2="27724"/>
                        <a14:foregroundMark x1="32809" y1="27724" x2="26513" y2="44068"/>
                        <a14:foregroundMark x1="26513" y1="44068" x2="30508" y2="53995"/>
                        <a14:foregroundMark x1="30508" y1="53995" x2="39952" y2="62228"/>
                        <a14:foregroundMark x1="39952" y1="62228" x2="47700" y2="65012"/>
                        <a14:foregroundMark x1="47700" y1="65012" x2="54600" y2="65254"/>
                        <a14:foregroundMark x1="65012" y1="26513" x2="65012" y2="26513"/>
                        <a14:foregroundMark x1="67433" y1="29661" x2="68160" y2="30872"/>
                        <a14:foregroundMark x1="69007" y1="31961" x2="69370" y2="32567"/>
                        <a14:foregroundMark x1="70097" y1="33656" x2="70097" y2="33656"/>
                        <a14:foregroundMark x1="64649" y1="19613" x2="60775" y2="19613"/>
                        <a14:foregroundMark x1="57264" y1="68523" x2="56416" y2="69249"/>
                        <a14:foregroundMark x1="50605" y1="75424" x2="50121" y2="74818"/>
                        <a14:foregroundMark x1="49879" y1="73850" x2="49879" y2="73850"/>
                        <a14:foregroundMark x1="49879" y1="73729" x2="46247" y2="72155"/>
                        <a14:foregroundMark x1="42252" y1="70339" x2="41889" y2="69976"/>
                        <a14:foregroundMark x1="47579" y1="57022" x2="47579" y2="57022"/>
                        <a14:foregroundMark x1="43947" y1="42494" x2="44189" y2="42010"/>
                        <a14:foregroundMark x1="53027" y1="38741" x2="53027" y2="38741"/>
                        <a14:foregroundMark x1="58232" y1="38378" x2="58232" y2="38378"/>
                        <a14:foregroundMark x1="57748" y1="37046" x2="55811" y2="35956"/>
                        <a14:foregroundMark x1="54116" y1="34988" x2="53390" y2="34140"/>
                        <a14:foregroundMark x1="52421" y1="32930" x2="51574" y2="32203"/>
                        <a14:foregroundMark x1="50726" y1="31477" x2="49879" y2="31598"/>
                        <a14:foregroundMark x1="46610" y1="33777" x2="45642" y2="35472"/>
                        <a14:foregroundMark x1="45036" y1="36077" x2="42131" y2="37046"/>
                        <a14:foregroundMark x1="40920" y1="38983" x2="40557" y2="39831"/>
                        <a14:foregroundMark x1="40315" y1="40436" x2="39831" y2="41041"/>
                        <a14:foregroundMark x1="39709" y1="41404" x2="40920" y2="54116"/>
                        <a14:foregroundMark x1="40920" y1="54116" x2="46731" y2="49153"/>
                        <a14:foregroundMark x1="46731" y1="49153" x2="48426" y2="43705"/>
                        <a14:foregroundMark x1="50726" y1="44189" x2="51332" y2="45521"/>
                        <a14:foregroundMark x1="55085" y1="51816" x2="55448" y2="53148"/>
                        <a14:foregroundMark x1="56053" y1="54237" x2="57022" y2="54479"/>
                        <a14:foregroundMark x1="57990" y1="54600" x2="59080" y2="52058"/>
                        <a14:foregroundMark x1="59201" y1="51332" x2="59322" y2="48184"/>
                        <a14:foregroundMark x1="59685" y1="47458" x2="60291" y2="45278"/>
                        <a14:foregroundMark x1="60412" y1="44552" x2="61138" y2="43341"/>
                        <a14:foregroundMark x1="61380" y1="42978" x2="61380" y2="42131"/>
                        <a14:foregroundMark x1="53632" y1="46247" x2="53632" y2="46247"/>
                        <a14:foregroundMark x1="50242" y1="43220" x2="50242" y2="43220"/>
                        <a14:foregroundMark x1="54116" y1="46852" x2="53390" y2="518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6067" y="5222336"/>
            <a:ext cx="1389359" cy="1188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499F159-DD9F-2B16-DC55-0B51C3A84B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74522" y="5345346"/>
            <a:ext cx="1024011" cy="86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8D259C4-728A-600E-988B-97E50542953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85" b="90436" l="9443" r="90557">
                        <a14:foregroundMark x1="90557" y1="48547" x2="90557" y2="48547"/>
                        <a14:foregroundMark x1="9564" y1="48063" x2="9564" y2="48063"/>
                        <a14:foregroundMark x1="49637" y1="90436" x2="49637" y2="904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3963" y="2556050"/>
            <a:ext cx="1371606" cy="1182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305FE1BF-BBC4-6072-1A69-2B71E76AB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7812" y="6328070"/>
            <a:ext cx="3361441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66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83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0">
              <a:schemeClr val="accent1">
                <a:lumMod val="20000"/>
                <a:lumOff val="80000"/>
              </a:schemeClr>
            </a:gs>
            <a:gs pos="97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210ADB-5A37-6D7B-AEEF-3E11F49F7338}"/>
              </a:ext>
            </a:extLst>
          </p:cNvPr>
          <p:cNvSpPr txBox="1">
            <a:spLocks/>
          </p:cNvSpPr>
          <p:nvPr/>
        </p:nvSpPr>
        <p:spPr>
          <a:xfrm>
            <a:off x="717667" y="55312"/>
            <a:ext cx="10190480" cy="69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структура местного бюджета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30CBD75-D856-CC86-A185-8025E73E72EF}"/>
              </a:ext>
            </a:extLst>
          </p:cNvPr>
          <p:cNvSpPr/>
          <p:nvPr/>
        </p:nvSpPr>
        <p:spPr>
          <a:xfrm>
            <a:off x="3651554" y="1083957"/>
            <a:ext cx="8301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0000"/>
                </a:solidFill>
                <a:latin typeface="Comic Sans MS" panose="030F0702030302020204" pitchFamily="66" charset="0"/>
                <a:cs typeface="Calibri"/>
              </a:rPr>
              <a:t>Местный бюджет </a:t>
            </a:r>
            <a:r>
              <a:rPr lang="ru-RU" sz="1600" dirty="0">
                <a:solidFill>
                  <a:srgbClr val="000000"/>
                </a:solidFill>
                <a:latin typeface="Comic Sans MS" panose="030F0702030302020204" pitchFamily="66" charset="0"/>
                <a:cs typeface="Calibri"/>
              </a:rPr>
              <a:t>— форма образования и расходования денежных средств, предназначенных для финансового обеспечения задач и функций местного самоуправления.</a:t>
            </a: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xmlns="" id="{2BC3FA13-1579-1D62-DCE6-22197FCBF653}"/>
              </a:ext>
            </a:extLst>
          </p:cNvPr>
          <p:cNvSpPr/>
          <p:nvPr/>
        </p:nvSpPr>
        <p:spPr>
          <a:xfrm>
            <a:off x="290200" y="2798073"/>
            <a:ext cx="3136490" cy="1077218"/>
          </a:xfrm>
          <a:prstGeom prst="rect">
            <a:avLst/>
          </a:prstGeom>
          <a:solidFill>
            <a:srgbClr val="E7E6E6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kern="0" cap="all" dirty="0">
                <a:solidFill>
                  <a:srgbClr val="FFC000"/>
                </a:solidFill>
                <a:latin typeface="arial" panose="020B0604020202020204" pitchFamily="34" charset="0"/>
                <a:cs typeface="Calibri"/>
              </a:rPr>
              <a:t>Доходная часть</a:t>
            </a:r>
            <a:endParaRPr lang="en-US" sz="3200" b="1" i="1" kern="0" cap="all" dirty="0">
              <a:solidFill>
                <a:srgbClr val="FFC000"/>
              </a:solidFill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7EA740E-86E1-5DD7-C58D-AD267EEABD73}"/>
              </a:ext>
            </a:extLst>
          </p:cNvPr>
          <p:cNvSpPr txBox="1"/>
          <p:nvPr/>
        </p:nvSpPr>
        <p:spPr>
          <a:xfrm>
            <a:off x="290200" y="4417357"/>
            <a:ext cx="22192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Налоговые доходы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Неналоговые доходы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Безвозмездные поступления</a:t>
            </a:r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xmlns="" id="{F7000D52-DA32-7AAD-45DB-8E8D20115276}"/>
              </a:ext>
            </a:extLst>
          </p:cNvPr>
          <p:cNvGrpSpPr>
            <a:grpSpLocks noChangeAspect="1"/>
          </p:cNvGrpSpPr>
          <p:nvPr/>
        </p:nvGrpSpPr>
        <p:grpSpPr>
          <a:xfrm>
            <a:off x="3426690" y="1800999"/>
            <a:ext cx="5421745" cy="5057001"/>
            <a:chOff x="4727848" y="2348880"/>
            <a:chExt cx="3095078" cy="3760233"/>
          </a:xfrm>
        </p:grpSpPr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xmlns="" id="{2B500CFF-D40C-685F-6FDD-B83CCE30B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215" y="4161134"/>
              <a:ext cx="2945318" cy="1947979"/>
            </a:xfrm>
            <a:custGeom>
              <a:avLst/>
              <a:gdLst>
                <a:gd name="connsiteX0" fmla="*/ 2940631 w 2945318"/>
                <a:gd name="connsiteY0" fmla="*/ 0 h 1710715"/>
                <a:gd name="connsiteX1" fmla="*/ 2942396 w 2945318"/>
                <a:gd name="connsiteY1" fmla="*/ 42194 h 1710715"/>
                <a:gd name="connsiteX2" fmla="*/ 2945318 w 2945318"/>
                <a:gd name="connsiteY2" fmla="*/ 110757 h 1710715"/>
                <a:gd name="connsiteX3" fmla="*/ 2939722 w 2945318"/>
                <a:gd name="connsiteY3" fmla="*/ 195484 h 1710715"/>
                <a:gd name="connsiteX4" fmla="*/ 2930592 w 2945318"/>
                <a:gd name="connsiteY4" fmla="*/ 296065 h 1710715"/>
                <a:gd name="connsiteX5" fmla="*/ 2912625 w 2945318"/>
                <a:gd name="connsiteY5" fmla="*/ 411266 h 1710715"/>
                <a:gd name="connsiteX6" fmla="*/ 2879932 w 2945318"/>
                <a:gd name="connsiteY6" fmla="*/ 536684 h 1710715"/>
                <a:gd name="connsiteX7" fmla="*/ 2769188 w 2945318"/>
                <a:gd name="connsiteY7" fmla="*/ 810243 h 1710715"/>
                <a:gd name="connsiteX8" fmla="*/ 2587462 w 2945318"/>
                <a:gd name="connsiteY8" fmla="*/ 1090496 h 1710715"/>
                <a:gd name="connsiteX9" fmla="*/ 2528556 w 2945318"/>
                <a:gd name="connsiteY9" fmla="*/ 1157080 h 1710715"/>
                <a:gd name="connsiteX10" fmla="*/ 2467588 w 2945318"/>
                <a:gd name="connsiteY10" fmla="*/ 1223664 h 1710715"/>
                <a:gd name="connsiteX11" fmla="*/ 2328569 w 2945318"/>
                <a:gd name="connsiteY11" fmla="*/ 1345735 h 1710715"/>
                <a:gd name="connsiteX12" fmla="*/ 2002227 w 2945318"/>
                <a:gd name="connsiteY12" fmla="*/ 1546897 h 1710715"/>
                <a:gd name="connsiteX13" fmla="*/ 1914162 w 2945318"/>
                <a:gd name="connsiteY13" fmla="*/ 1587587 h 1710715"/>
                <a:gd name="connsiteX14" fmla="*/ 1821679 w 2945318"/>
                <a:gd name="connsiteY14" fmla="*/ 1619118 h 1710715"/>
                <a:gd name="connsiteX15" fmla="*/ 1625227 w 2945318"/>
                <a:gd name="connsiteY15" fmla="*/ 1672315 h 1710715"/>
                <a:gd name="connsiteX16" fmla="*/ 1574273 w 2945318"/>
                <a:gd name="connsiteY16" fmla="*/ 1683588 h 1710715"/>
                <a:gd name="connsiteX17" fmla="*/ 1531271 w 2945318"/>
                <a:gd name="connsiteY17" fmla="*/ 1689225 h 1710715"/>
                <a:gd name="connsiteX18" fmla="*/ 1447919 w 2945318"/>
                <a:gd name="connsiteY18" fmla="*/ 1701732 h 1710715"/>
                <a:gd name="connsiteX19" fmla="*/ 1426418 w 2945318"/>
                <a:gd name="connsiteY19" fmla="*/ 1705078 h 1710715"/>
                <a:gd name="connsiteX20" fmla="*/ 1421705 w 2945318"/>
                <a:gd name="connsiteY20" fmla="*/ 1705078 h 1710715"/>
                <a:gd name="connsiteX21" fmla="*/ 1419643 w 2945318"/>
                <a:gd name="connsiteY21" fmla="*/ 1706135 h 1710715"/>
                <a:gd name="connsiteX22" fmla="*/ 1417287 w 2945318"/>
                <a:gd name="connsiteY22" fmla="*/ 1706135 h 1710715"/>
                <a:gd name="connsiteX23" fmla="*/ 1404917 w 2945318"/>
                <a:gd name="connsiteY23" fmla="*/ 1706135 h 1710715"/>
                <a:gd name="connsiteX24" fmla="*/ 1393725 w 2945318"/>
                <a:gd name="connsiteY24" fmla="*/ 1706135 h 1710715"/>
                <a:gd name="connsiteX25" fmla="*/ 1345127 w 2945318"/>
                <a:gd name="connsiteY25" fmla="*/ 1708425 h 1710715"/>
                <a:gd name="connsiteX26" fmla="*/ 1250288 w 2945318"/>
                <a:gd name="connsiteY26" fmla="*/ 1710715 h 1710715"/>
                <a:gd name="connsiteX27" fmla="*/ 886541 w 2945318"/>
                <a:gd name="connsiteY27" fmla="*/ 1670025 h 1710715"/>
                <a:gd name="connsiteX28" fmla="*/ 721603 w 2945318"/>
                <a:gd name="connsiteY28" fmla="*/ 1624931 h 1710715"/>
                <a:gd name="connsiteX29" fmla="*/ 642669 w 2945318"/>
                <a:gd name="connsiteY29" fmla="*/ 1599918 h 1710715"/>
                <a:gd name="connsiteX30" fmla="*/ 569330 w 2945318"/>
                <a:gd name="connsiteY30" fmla="*/ 1568387 h 1710715"/>
                <a:gd name="connsiteX31" fmla="*/ 499232 w 2945318"/>
                <a:gd name="connsiteY31" fmla="*/ 1537913 h 1710715"/>
                <a:gd name="connsiteX32" fmla="*/ 433551 w 2945318"/>
                <a:gd name="connsiteY32" fmla="*/ 1506207 h 1710715"/>
                <a:gd name="connsiteX33" fmla="*/ 316327 w 2945318"/>
                <a:gd name="connsiteY33" fmla="*/ 1438389 h 1710715"/>
                <a:gd name="connsiteX34" fmla="*/ 262134 w 2945318"/>
                <a:gd name="connsiteY34" fmla="*/ 1402279 h 1710715"/>
                <a:gd name="connsiteX35" fmla="*/ 211180 w 2945318"/>
                <a:gd name="connsiteY35" fmla="*/ 1366168 h 1710715"/>
                <a:gd name="connsiteX36" fmla="*/ 121936 w 2945318"/>
                <a:gd name="connsiteY36" fmla="*/ 1298351 h 1710715"/>
                <a:gd name="connsiteX37" fmla="*/ 0 w 2945318"/>
                <a:gd name="connsiteY37" fmla="*/ 1194423 h 1710715"/>
                <a:gd name="connsiteX38" fmla="*/ 472697 w 2945318"/>
                <a:gd name="connsiteY38" fmla="*/ 738614 h 1710715"/>
                <a:gd name="connsiteX39" fmla="*/ 505903 w 2945318"/>
                <a:gd name="connsiteY39" fmla="*/ 783020 h 1710715"/>
                <a:gd name="connsiteX40" fmla="*/ 1568400 w 2945318"/>
                <a:gd name="connsiteY40" fmla="*/ 1284090 h 1710715"/>
                <a:gd name="connsiteX41" fmla="*/ 2938209 w 2945318"/>
                <a:gd name="connsiteY41" fmla="*/ 47954 h 171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45318" h="1710715">
                  <a:moveTo>
                    <a:pt x="2940631" y="0"/>
                  </a:moveTo>
                  <a:lnTo>
                    <a:pt x="2942396" y="42194"/>
                  </a:lnTo>
                  <a:cubicBezTo>
                    <a:pt x="2943238" y="62151"/>
                    <a:pt x="2944214" y="85083"/>
                    <a:pt x="2945318" y="110757"/>
                  </a:cubicBezTo>
                  <a:cubicBezTo>
                    <a:pt x="2944140" y="135594"/>
                    <a:pt x="2941784" y="165010"/>
                    <a:pt x="2939722" y="195484"/>
                  </a:cubicBezTo>
                  <a:cubicBezTo>
                    <a:pt x="2937366" y="227191"/>
                    <a:pt x="2938544" y="261011"/>
                    <a:pt x="2930592" y="296065"/>
                  </a:cubicBezTo>
                  <a:cubicBezTo>
                    <a:pt x="2924995" y="332176"/>
                    <a:pt x="2918221" y="370752"/>
                    <a:pt x="2912625" y="411266"/>
                  </a:cubicBezTo>
                  <a:cubicBezTo>
                    <a:pt x="2902316" y="450900"/>
                    <a:pt x="2891124" y="492647"/>
                    <a:pt x="2879932" y="536684"/>
                  </a:cubicBezTo>
                  <a:cubicBezTo>
                    <a:pt x="2852835" y="622645"/>
                    <a:pt x="2817786" y="717589"/>
                    <a:pt x="2769188" y="810243"/>
                  </a:cubicBezTo>
                  <a:cubicBezTo>
                    <a:pt x="2721768" y="905187"/>
                    <a:pt x="2659622" y="998898"/>
                    <a:pt x="2587462" y="1090496"/>
                  </a:cubicBezTo>
                  <a:cubicBezTo>
                    <a:pt x="2569201" y="1114100"/>
                    <a:pt x="2548878" y="1134533"/>
                    <a:pt x="2528556" y="1157080"/>
                  </a:cubicBezTo>
                  <a:cubicBezTo>
                    <a:pt x="2508233" y="1178570"/>
                    <a:pt x="2487910" y="1201117"/>
                    <a:pt x="2467588" y="1223664"/>
                  </a:cubicBezTo>
                  <a:cubicBezTo>
                    <a:pt x="2422524" y="1264354"/>
                    <a:pt x="2377166" y="1306278"/>
                    <a:pt x="2328569" y="1345735"/>
                  </a:cubicBezTo>
                  <a:cubicBezTo>
                    <a:pt x="2229311" y="1421479"/>
                    <a:pt x="2120924" y="1493700"/>
                    <a:pt x="2002227" y="1546897"/>
                  </a:cubicBezTo>
                  <a:lnTo>
                    <a:pt x="1914162" y="1587587"/>
                  </a:lnTo>
                  <a:lnTo>
                    <a:pt x="1821679" y="1619118"/>
                  </a:lnTo>
                  <a:cubicBezTo>
                    <a:pt x="1761889" y="1642898"/>
                    <a:pt x="1691791" y="1657694"/>
                    <a:pt x="1625227" y="1672315"/>
                  </a:cubicBezTo>
                  <a:lnTo>
                    <a:pt x="1574273" y="1683588"/>
                  </a:lnTo>
                  <a:lnTo>
                    <a:pt x="1531271" y="1689225"/>
                  </a:lnTo>
                  <a:cubicBezTo>
                    <a:pt x="1503290" y="1693805"/>
                    <a:pt x="1476194" y="1697152"/>
                    <a:pt x="1447919" y="1701732"/>
                  </a:cubicBezTo>
                  <a:cubicBezTo>
                    <a:pt x="1440850" y="1702788"/>
                    <a:pt x="1433486" y="1704022"/>
                    <a:pt x="1426418" y="1705078"/>
                  </a:cubicBezTo>
                  <a:lnTo>
                    <a:pt x="1421705" y="1705078"/>
                  </a:lnTo>
                  <a:cubicBezTo>
                    <a:pt x="1421116" y="1705431"/>
                    <a:pt x="1420233" y="1705783"/>
                    <a:pt x="1419643" y="1706135"/>
                  </a:cubicBezTo>
                  <a:lnTo>
                    <a:pt x="1417287" y="1706135"/>
                  </a:lnTo>
                  <a:lnTo>
                    <a:pt x="1404917" y="1706135"/>
                  </a:lnTo>
                  <a:lnTo>
                    <a:pt x="1393725" y="1706135"/>
                  </a:lnTo>
                  <a:lnTo>
                    <a:pt x="1345127" y="1708425"/>
                  </a:lnTo>
                  <a:cubicBezTo>
                    <a:pt x="1313317" y="1708425"/>
                    <a:pt x="1281803" y="1709658"/>
                    <a:pt x="1250288" y="1710715"/>
                  </a:cubicBezTo>
                  <a:cubicBezTo>
                    <a:pt x="1124817" y="1708425"/>
                    <a:pt x="1001703" y="1696095"/>
                    <a:pt x="886541" y="1670025"/>
                  </a:cubicBezTo>
                  <a:cubicBezTo>
                    <a:pt x="828813" y="1659808"/>
                    <a:pt x="774619" y="1641841"/>
                    <a:pt x="721603" y="1624931"/>
                  </a:cubicBezTo>
                  <a:cubicBezTo>
                    <a:pt x="694506" y="1617004"/>
                    <a:pt x="668587" y="1607844"/>
                    <a:pt x="642669" y="1599918"/>
                  </a:cubicBezTo>
                  <a:cubicBezTo>
                    <a:pt x="617633" y="1589877"/>
                    <a:pt x="594071" y="1578604"/>
                    <a:pt x="569330" y="1568387"/>
                  </a:cubicBezTo>
                  <a:cubicBezTo>
                    <a:pt x="545473" y="1558170"/>
                    <a:pt x="522794" y="1547954"/>
                    <a:pt x="499232" y="1537913"/>
                  </a:cubicBezTo>
                  <a:cubicBezTo>
                    <a:pt x="476553" y="1528754"/>
                    <a:pt x="453874" y="1517480"/>
                    <a:pt x="433551" y="1506207"/>
                  </a:cubicBezTo>
                  <a:lnTo>
                    <a:pt x="316327" y="1438389"/>
                  </a:lnTo>
                  <a:cubicBezTo>
                    <a:pt x="298066" y="1428173"/>
                    <a:pt x="278922" y="1415842"/>
                    <a:pt x="262134" y="1402279"/>
                  </a:cubicBezTo>
                  <a:cubicBezTo>
                    <a:pt x="243873" y="1389772"/>
                    <a:pt x="227084" y="1377442"/>
                    <a:pt x="211180" y="1366168"/>
                  </a:cubicBezTo>
                  <a:lnTo>
                    <a:pt x="121936" y="1298351"/>
                  </a:lnTo>
                  <a:cubicBezTo>
                    <a:pt x="45064" y="1231591"/>
                    <a:pt x="0" y="1194423"/>
                    <a:pt x="0" y="1194423"/>
                  </a:cubicBezTo>
                  <a:lnTo>
                    <a:pt x="472697" y="738614"/>
                  </a:lnTo>
                  <a:lnTo>
                    <a:pt x="505903" y="783020"/>
                  </a:lnTo>
                  <a:cubicBezTo>
                    <a:pt x="758450" y="1089036"/>
                    <a:pt x="1140647" y="1284090"/>
                    <a:pt x="1568400" y="1284090"/>
                  </a:cubicBezTo>
                  <a:cubicBezTo>
                    <a:pt x="2281323" y="1284090"/>
                    <a:pt x="2867697" y="742274"/>
                    <a:pt x="2938209" y="4795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Calibri"/>
              </a:endParaRPr>
            </a:p>
          </p:txBody>
        </p:sp>
        <p:sp>
          <p:nvSpPr>
            <p:cNvPr id="8" name="Freeform 170">
              <a:extLst>
                <a:ext uri="{FF2B5EF4-FFF2-40B4-BE49-F238E27FC236}">
                  <a16:creationId xmlns:a16="http://schemas.microsoft.com/office/drawing/2014/main" xmlns="" id="{C138884B-8F05-24A0-F557-601DD9A47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848" y="4409886"/>
              <a:ext cx="955623" cy="1091124"/>
            </a:xfrm>
            <a:custGeom>
              <a:avLst/>
              <a:gdLst>
                <a:gd name="T0" fmla="*/ 0 w 134"/>
                <a:gd name="T1" fmla="*/ 153 h 153"/>
                <a:gd name="T2" fmla="*/ 4 w 134"/>
                <a:gd name="T3" fmla="*/ 0 h 153"/>
                <a:gd name="T4" fmla="*/ 134 w 134"/>
                <a:gd name="T5" fmla="*/ 80 h 153"/>
                <a:gd name="T6" fmla="*/ 0 w 134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3">
                  <a:moveTo>
                    <a:pt x="0" y="153"/>
                  </a:moveTo>
                  <a:lnTo>
                    <a:pt x="4" y="0"/>
                  </a:lnTo>
                  <a:lnTo>
                    <a:pt x="134" y="8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Calibri"/>
              </a:endParaRPr>
            </a:p>
          </p:txBody>
        </p:sp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xmlns="" id="{D3971E08-87F9-0EC7-5EAE-4C85BF7ED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240" y="2348880"/>
              <a:ext cx="2952448" cy="1734565"/>
            </a:xfrm>
            <a:custGeom>
              <a:avLst/>
              <a:gdLst>
                <a:gd name="connsiteX0" fmla="*/ 1697148 w 2952448"/>
                <a:gd name="connsiteY0" fmla="*/ 0 h 1734565"/>
                <a:gd name="connsiteX1" fmla="*/ 2063088 w 2952448"/>
                <a:gd name="connsiteY1" fmla="*/ 40676 h 1734565"/>
                <a:gd name="connsiteX2" fmla="*/ 2229631 w 2952448"/>
                <a:gd name="connsiteY2" fmla="*/ 85871 h 1734565"/>
                <a:gd name="connsiteX3" fmla="*/ 2307804 w 2952448"/>
                <a:gd name="connsiteY3" fmla="*/ 110729 h 1734565"/>
                <a:gd name="connsiteX4" fmla="*/ 2381445 w 2952448"/>
                <a:gd name="connsiteY4" fmla="*/ 141235 h 1734565"/>
                <a:gd name="connsiteX5" fmla="*/ 2451688 w 2952448"/>
                <a:gd name="connsiteY5" fmla="*/ 171742 h 1734565"/>
                <a:gd name="connsiteX6" fmla="*/ 2517398 w 2952448"/>
                <a:gd name="connsiteY6" fmla="*/ 204509 h 1734565"/>
                <a:gd name="connsiteX7" fmla="*/ 2636357 w 2952448"/>
                <a:gd name="connsiteY7" fmla="*/ 271172 h 1734565"/>
                <a:gd name="connsiteX8" fmla="*/ 2690738 w 2952448"/>
                <a:gd name="connsiteY8" fmla="*/ 307328 h 1734565"/>
                <a:gd name="connsiteX9" fmla="*/ 2741721 w 2952448"/>
                <a:gd name="connsiteY9" fmla="*/ 343484 h 1734565"/>
                <a:gd name="connsiteX10" fmla="*/ 2831223 w 2952448"/>
                <a:gd name="connsiteY10" fmla="*/ 411277 h 1734565"/>
                <a:gd name="connsiteX11" fmla="*/ 2952448 w 2952448"/>
                <a:gd name="connsiteY11" fmla="*/ 515227 h 1734565"/>
                <a:gd name="connsiteX12" fmla="*/ 2474618 w 2952448"/>
                <a:gd name="connsiteY12" fmla="*/ 977654 h 1734565"/>
                <a:gd name="connsiteX13" fmla="*/ 2441315 w 2952448"/>
                <a:gd name="connsiteY13" fmla="*/ 933118 h 1734565"/>
                <a:gd name="connsiteX14" fmla="*/ 1378818 w 2952448"/>
                <a:gd name="connsiteY14" fmla="*/ 432048 h 1734565"/>
                <a:gd name="connsiteX15" fmla="*/ 9009 w 2952448"/>
                <a:gd name="connsiteY15" fmla="*/ 1668184 h 1734565"/>
                <a:gd name="connsiteX16" fmla="*/ 5657 w 2952448"/>
                <a:gd name="connsiteY16" fmla="*/ 1734565 h 1734565"/>
                <a:gd name="connsiteX17" fmla="*/ 0 w 2952448"/>
                <a:gd name="connsiteY17" fmla="*/ 1601044 h 1734565"/>
                <a:gd name="connsiteX18" fmla="*/ 4532 w 2952448"/>
                <a:gd name="connsiteY18" fmla="*/ 1515173 h 1734565"/>
                <a:gd name="connsiteX19" fmla="*/ 14729 w 2952448"/>
                <a:gd name="connsiteY19" fmla="*/ 1414613 h 1734565"/>
                <a:gd name="connsiteX20" fmla="*/ 32856 w 2952448"/>
                <a:gd name="connsiteY20" fmla="*/ 1300495 h 1734565"/>
                <a:gd name="connsiteX21" fmla="*/ 65711 w 2952448"/>
                <a:gd name="connsiteY21" fmla="*/ 1175078 h 1734565"/>
                <a:gd name="connsiteX22" fmla="*/ 176739 w 2952448"/>
                <a:gd name="connsiteY22" fmla="*/ 901646 h 1734565"/>
                <a:gd name="connsiteX23" fmla="*/ 359143 w 2952448"/>
                <a:gd name="connsiteY23" fmla="*/ 621436 h 1734565"/>
                <a:gd name="connsiteX24" fmla="*/ 416923 w 2952448"/>
                <a:gd name="connsiteY24" fmla="*/ 554773 h 1734565"/>
                <a:gd name="connsiteX25" fmla="*/ 479235 w 2952448"/>
                <a:gd name="connsiteY25" fmla="*/ 488109 h 1734565"/>
                <a:gd name="connsiteX26" fmla="*/ 618587 w 2952448"/>
                <a:gd name="connsiteY26" fmla="*/ 364952 h 1734565"/>
                <a:gd name="connsiteX27" fmla="*/ 944874 w 2952448"/>
                <a:gd name="connsiteY27" fmla="*/ 164963 h 1734565"/>
                <a:gd name="connsiteX28" fmla="*/ 1033244 w 2952448"/>
                <a:gd name="connsiteY28" fmla="*/ 124287 h 1734565"/>
                <a:gd name="connsiteX29" fmla="*/ 1126145 w 2952448"/>
                <a:gd name="connsiteY29" fmla="*/ 91521 h 1734565"/>
                <a:gd name="connsiteX30" fmla="*/ 1322144 w 2952448"/>
                <a:gd name="connsiteY30" fmla="*/ 38416 h 1734565"/>
                <a:gd name="connsiteX31" fmla="*/ 1373126 w 2952448"/>
                <a:gd name="connsiteY31" fmla="*/ 28247 h 1734565"/>
                <a:gd name="connsiteX32" fmla="*/ 1416178 w 2952448"/>
                <a:gd name="connsiteY32" fmla="*/ 21468 h 1734565"/>
                <a:gd name="connsiteX33" fmla="*/ 1500016 w 2952448"/>
                <a:gd name="connsiteY33" fmla="*/ 9039 h 1734565"/>
                <a:gd name="connsiteX34" fmla="*/ 1520409 w 2952448"/>
                <a:gd name="connsiteY34" fmla="*/ 6779 h 1734565"/>
                <a:gd name="connsiteX35" fmla="*/ 1531738 w 2952448"/>
                <a:gd name="connsiteY35" fmla="*/ 4520 h 1734565"/>
                <a:gd name="connsiteX36" fmla="*/ 1554397 w 2952448"/>
                <a:gd name="connsiteY36" fmla="*/ 4520 h 1734565"/>
                <a:gd name="connsiteX37" fmla="*/ 1601981 w 2952448"/>
                <a:gd name="connsiteY37" fmla="*/ 2260 h 1734565"/>
                <a:gd name="connsiteX38" fmla="*/ 1697148 w 2952448"/>
                <a:gd name="connsiteY38" fmla="*/ 0 h 1734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52448" h="1734565">
                  <a:moveTo>
                    <a:pt x="1697148" y="0"/>
                  </a:moveTo>
                  <a:cubicBezTo>
                    <a:pt x="1825170" y="2260"/>
                    <a:pt x="1948661" y="14689"/>
                    <a:pt x="2063088" y="40676"/>
                  </a:cubicBezTo>
                  <a:cubicBezTo>
                    <a:pt x="2122001" y="50845"/>
                    <a:pt x="2176383" y="68923"/>
                    <a:pt x="2229631" y="85871"/>
                  </a:cubicBezTo>
                  <a:cubicBezTo>
                    <a:pt x="2255689" y="93780"/>
                    <a:pt x="2282879" y="101690"/>
                    <a:pt x="2307804" y="110729"/>
                  </a:cubicBezTo>
                  <a:cubicBezTo>
                    <a:pt x="2333862" y="119768"/>
                    <a:pt x="2357653" y="131067"/>
                    <a:pt x="2381445" y="141235"/>
                  </a:cubicBezTo>
                  <a:cubicBezTo>
                    <a:pt x="2405237" y="151404"/>
                    <a:pt x="2429029" y="161573"/>
                    <a:pt x="2451688" y="171742"/>
                  </a:cubicBezTo>
                  <a:cubicBezTo>
                    <a:pt x="2475479" y="181911"/>
                    <a:pt x="2497005" y="192080"/>
                    <a:pt x="2517398" y="204509"/>
                  </a:cubicBezTo>
                  <a:cubicBezTo>
                    <a:pt x="2559317" y="228236"/>
                    <a:pt x="2598970" y="250834"/>
                    <a:pt x="2636357" y="271172"/>
                  </a:cubicBezTo>
                  <a:cubicBezTo>
                    <a:pt x="2654484" y="281341"/>
                    <a:pt x="2672611" y="293770"/>
                    <a:pt x="2690738" y="307328"/>
                  </a:cubicBezTo>
                  <a:cubicBezTo>
                    <a:pt x="2707733" y="319757"/>
                    <a:pt x="2724727" y="332186"/>
                    <a:pt x="2741721" y="343484"/>
                  </a:cubicBezTo>
                  <a:cubicBezTo>
                    <a:pt x="2773443" y="368342"/>
                    <a:pt x="2804033" y="390940"/>
                    <a:pt x="2831223" y="411277"/>
                  </a:cubicBezTo>
                  <a:cubicBezTo>
                    <a:pt x="2908263" y="476811"/>
                    <a:pt x="2952448" y="515227"/>
                    <a:pt x="2952448" y="515227"/>
                  </a:cubicBezTo>
                  <a:lnTo>
                    <a:pt x="2474618" y="977654"/>
                  </a:lnTo>
                  <a:lnTo>
                    <a:pt x="2441315" y="933118"/>
                  </a:lnTo>
                  <a:cubicBezTo>
                    <a:pt x="2188768" y="627102"/>
                    <a:pt x="1806572" y="432048"/>
                    <a:pt x="1378818" y="432048"/>
                  </a:cubicBezTo>
                  <a:cubicBezTo>
                    <a:pt x="665895" y="432048"/>
                    <a:pt x="79521" y="973865"/>
                    <a:pt x="9009" y="1668184"/>
                  </a:cubicBezTo>
                  <a:lnTo>
                    <a:pt x="5657" y="1734565"/>
                  </a:lnTo>
                  <a:lnTo>
                    <a:pt x="0" y="1601044"/>
                  </a:lnTo>
                  <a:cubicBezTo>
                    <a:pt x="1133" y="1575057"/>
                    <a:pt x="3399" y="1546809"/>
                    <a:pt x="4532" y="1515173"/>
                  </a:cubicBezTo>
                  <a:cubicBezTo>
                    <a:pt x="7931" y="1484666"/>
                    <a:pt x="6798" y="1449640"/>
                    <a:pt x="14729" y="1414613"/>
                  </a:cubicBezTo>
                  <a:cubicBezTo>
                    <a:pt x="20393" y="1378457"/>
                    <a:pt x="26058" y="1340041"/>
                    <a:pt x="32856" y="1300495"/>
                  </a:cubicBezTo>
                  <a:cubicBezTo>
                    <a:pt x="41919" y="1259819"/>
                    <a:pt x="54381" y="1219144"/>
                    <a:pt x="65711" y="1175078"/>
                  </a:cubicBezTo>
                  <a:cubicBezTo>
                    <a:pt x="92902" y="1088077"/>
                    <a:pt x="126890" y="995427"/>
                    <a:pt x="176739" y="901646"/>
                  </a:cubicBezTo>
                  <a:cubicBezTo>
                    <a:pt x="224323" y="807866"/>
                    <a:pt x="285502" y="714086"/>
                    <a:pt x="359143" y="621436"/>
                  </a:cubicBezTo>
                  <a:cubicBezTo>
                    <a:pt x="376137" y="597708"/>
                    <a:pt x="397663" y="576240"/>
                    <a:pt x="416923" y="554773"/>
                  </a:cubicBezTo>
                  <a:cubicBezTo>
                    <a:pt x="437316" y="532175"/>
                    <a:pt x="458842" y="510707"/>
                    <a:pt x="479235" y="488109"/>
                  </a:cubicBezTo>
                  <a:cubicBezTo>
                    <a:pt x="523420" y="447434"/>
                    <a:pt x="569870" y="404498"/>
                    <a:pt x="618587" y="364952"/>
                  </a:cubicBezTo>
                  <a:cubicBezTo>
                    <a:pt x="718286" y="290380"/>
                    <a:pt x="825915" y="218067"/>
                    <a:pt x="944874" y="164963"/>
                  </a:cubicBezTo>
                  <a:lnTo>
                    <a:pt x="1033244" y="124287"/>
                  </a:lnTo>
                  <a:lnTo>
                    <a:pt x="1126145" y="91521"/>
                  </a:lnTo>
                  <a:cubicBezTo>
                    <a:pt x="1186191" y="68923"/>
                    <a:pt x="1254167" y="54234"/>
                    <a:pt x="1322144" y="38416"/>
                  </a:cubicBezTo>
                  <a:lnTo>
                    <a:pt x="1373126" y="28247"/>
                  </a:lnTo>
                  <a:lnTo>
                    <a:pt x="1416178" y="21468"/>
                  </a:lnTo>
                  <a:cubicBezTo>
                    <a:pt x="1444502" y="16948"/>
                    <a:pt x="1471692" y="13559"/>
                    <a:pt x="1500016" y="9039"/>
                  </a:cubicBezTo>
                  <a:lnTo>
                    <a:pt x="1520409" y="6779"/>
                  </a:lnTo>
                  <a:lnTo>
                    <a:pt x="1531738" y="4520"/>
                  </a:lnTo>
                  <a:lnTo>
                    <a:pt x="1554397" y="4520"/>
                  </a:lnTo>
                  <a:lnTo>
                    <a:pt x="1601981" y="2260"/>
                  </a:lnTo>
                  <a:cubicBezTo>
                    <a:pt x="1634836" y="2260"/>
                    <a:pt x="1666559" y="1130"/>
                    <a:pt x="169714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Calibri"/>
              </a:endParaRPr>
            </a:p>
          </p:txBody>
        </p:sp>
        <p:sp>
          <p:nvSpPr>
            <p:cNvPr id="10" name="Freeform 172">
              <a:extLst>
                <a:ext uri="{FF2B5EF4-FFF2-40B4-BE49-F238E27FC236}">
                  <a16:creationId xmlns:a16="http://schemas.microsoft.com/office/drawing/2014/main" xmlns="" id="{62134B4A-2687-8C13-1F69-DF48116CA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303" y="2719719"/>
              <a:ext cx="955623" cy="1083990"/>
            </a:xfrm>
            <a:custGeom>
              <a:avLst/>
              <a:gdLst>
                <a:gd name="T0" fmla="*/ 134 w 134"/>
                <a:gd name="T1" fmla="*/ 0 h 152"/>
                <a:gd name="T2" fmla="*/ 130 w 134"/>
                <a:gd name="T3" fmla="*/ 152 h 152"/>
                <a:gd name="T4" fmla="*/ 0 w 134"/>
                <a:gd name="T5" fmla="*/ 73 h 152"/>
                <a:gd name="T6" fmla="*/ 134 w 134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2">
                  <a:moveTo>
                    <a:pt x="134" y="0"/>
                  </a:moveTo>
                  <a:lnTo>
                    <a:pt x="130" y="152"/>
                  </a:lnTo>
                  <a:lnTo>
                    <a:pt x="0" y="7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Calibri"/>
              </a:endParaRPr>
            </a:p>
          </p:txBody>
        </p:sp>
      </p:grpSp>
      <p:sp>
        <p:nvSpPr>
          <p:cNvPr id="11" name="Rectangle 20">
            <a:extLst>
              <a:ext uri="{FF2B5EF4-FFF2-40B4-BE49-F238E27FC236}">
                <a16:creationId xmlns:a16="http://schemas.microsoft.com/office/drawing/2014/main" xmlns="" id="{10C74C8A-F4DA-EF95-0E80-AC41CCCA9619}"/>
              </a:ext>
            </a:extLst>
          </p:cNvPr>
          <p:cNvSpPr/>
          <p:nvPr/>
        </p:nvSpPr>
        <p:spPr>
          <a:xfrm>
            <a:off x="8962824" y="2798073"/>
            <a:ext cx="2938976" cy="1077218"/>
          </a:xfrm>
          <a:prstGeom prst="rect">
            <a:avLst/>
          </a:prstGeom>
          <a:solidFill>
            <a:srgbClr val="E7E6E6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kern="0" cap="all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Calibri"/>
              </a:rPr>
              <a:t>Расходная часть</a:t>
            </a:r>
            <a:endParaRPr lang="en-US" sz="3200" b="1" i="1" kern="0" cap="all" dirty="0">
              <a:solidFill>
                <a:schemeClr val="accent2">
                  <a:lumMod val="75000"/>
                </a:schemeClr>
              </a:solidFill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6327BCA-CA2C-0B4B-0657-6232D6D6EF37}"/>
              </a:ext>
            </a:extLst>
          </p:cNvPr>
          <p:cNvSpPr txBox="1"/>
          <p:nvPr/>
        </p:nvSpPr>
        <p:spPr>
          <a:xfrm>
            <a:off x="9035824" y="4109580"/>
            <a:ext cx="24601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На решение вопросов местного значения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На текущее функционирование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На осуществление отдельных государственных полномочий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prstClr val="black"/>
                </a:solidFill>
                <a:latin typeface="Sitka Text" panose="02000505000000020004" pitchFamily="2" charset="0"/>
                <a:cs typeface="Calibri"/>
              </a:rPr>
              <a:t>На реализацию планов и программ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xmlns="" id="{602E194C-BC3E-0B28-56F9-A2E5ED5C9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56350"/>
            <a:ext cx="3341963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7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Oval 11">
            <a:extLst>
              <a:ext uri="{FF2B5EF4-FFF2-40B4-BE49-F238E27FC236}">
                <a16:creationId xmlns:a16="http://schemas.microsoft.com/office/drawing/2014/main" xmlns="" id="{2660F28F-4FFD-C384-9BF3-401B1417BC77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18011" y="2815267"/>
            <a:ext cx="3493426" cy="3117661"/>
          </a:xfrm>
          <a:prstGeom prst="ellipse">
            <a:avLst/>
          </a:prstGeom>
          <a:gradFill rotWithShape="1">
            <a:gsLst>
              <a:gs pos="75000">
                <a:srgbClr val="56C7AA"/>
              </a:gs>
              <a:gs pos="49000">
                <a:srgbClr val="56C7AA"/>
              </a:gs>
              <a:gs pos="27000">
                <a:srgbClr val="56C7AA"/>
              </a:gs>
              <a:gs pos="0">
                <a:srgbClr val="56C7AA">
                  <a:gamma/>
                  <a:shade val="81961"/>
                  <a:invGamma/>
                </a:srgbClr>
              </a:gs>
            </a:gsLst>
            <a:lin ang="5400000" scaled="1"/>
          </a:gradFill>
          <a:ln w="57150">
            <a:solidFill>
              <a:srgbClr val="EAEAEA"/>
            </a:solidFill>
            <a:round/>
            <a:headEnd/>
            <a:tailEnd/>
          </a:ln>
          <a:effectLst>
            <a:glow rad="381000">
              <a:srgbClr val="5ECCF3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381000">
                    <a:srgbClr val="4E67C8">
                      <a:alpha val="40000"/>
                    </a:srgbClr>
                  </a:glow>
                </a:effectLst>
                <a:uLnTx/>
                <a:uFillTx/>
                <a:latin typeface="Georgia" panose="02040502050405020303" pitchFamily="18" charset="0"/>
              </a:rPr>
              <a:t>Бюджет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glow rad="381000">
                  <a:srgbClr val="4E67C8">
                    <a:alpha val="40000"/>
                  </a:srgbClr>
                </a:glow>
              </a:effectLst>
              <a:uLnTx/>
              <a:uFillTx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583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1F3"/>
            </a:gs>
            <a:gs pos="0">
              <a:schemeClr val="accent1">
                <a:lumMod val="40000"/>
                <a:lumOff val="60000"/>
              </a:schemeClr>
            </a:gs>
            <a:gs pos="92000">
              <a:srgbClr val="EDE1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0EDB1F-AB61-112D-455C-BCD7170F3A84}"/>
              </a:ext>
            </a:extLst>
          </p:cNvPr>
          <p:cNvSpPr txBox="1">
            <a:spLocks/>
          </p:cNvSpPr>
          <p:nvPr/>
        </p:nvSpPr>
        <p:spPr>
          <a:xfrm>
            <a:off x="1483361" y="-135887"/>
            <a:ext cx="10251440" cy="8759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i="1" u="sng" dirty="0">
                <a:solidFill>
                  <a:srgbClr val="5525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муниципального образования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0191E38-3808-C326-6A48-F6542ABF9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589779"/>
            <a:ext cx="11547988" cy="44600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55B5314-94B7-EDF6-888D-D4FD36DF9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480" y="4642299"/>
            <a:ext cx="8798560" cy="2266335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D2F2DCE-9468-3522-E83D-73F5D2B7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4880" cy="365125"/>
          </a:xfrm>
        </p:spPr>
        <p:txBody>
          <a:bodyPr/>
          <a:lstStyle/>
          <a:p>
            <a:fld id="{C44C9E46-F170-45E7-A576-A24C4173433D}" type="slidenum">
              <a:rPr lang="ru-RU" smtClean="0">
                <a:solidFill>
                  <a:schemeClr val="tx1"/>
                </a:solidFill>
              </a:rPr>
              <a:t>8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52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5441E629-F09A-212D-D99B-52DD3EAC2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9E46-F170-45E7-A576-A24C4173433D}" type="slidenum">
              <a:rPr lang="ru-RU" smtClean="0"/>
              <a:t>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634E5F-307F-916F-42A6-4FCD41294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27">
            <a:extLst>
              <a:ext uri="{FF2B5EF4-FFF2-40B4-BE49-F238E27FC236}">
                <a16:creationId xmlns:a16="http://schemas.microsoft.com/office/drawing/2014/main" xmlns="" id="{15CA6084-A44E-E87B-59B7-0894A7203C97}"/>
              </a:ext>
            </a:extLst>
          </p:cNvPr>
          <p:cNvSpPr txBox="1">
            <a:spLocks/>
          </p:cNvSpPr>
          <p:nvPr/>
        </p:nvSpPr>
        <p:spPr>
          <a:xfrm>
            <a:off x="2126475" y="1093074"/>
            <a:ext cx="8232648" cy="1325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DE1F3"/>
              </a:gs>
              <a:gs pos="0">
                <a:srgbClr val="EDE1F3"/>
              </a:gs>
            </a:gsLst>
            <a:lin ang="5400000" scaled="1"/>
          </a:gradFill>
          <a:effectLst>
            <a:softEdge rad="635000"/>
          </a:effectLst>
        </p:spPr>
        <p:txBody>
          <a:bodyPr vert="horz" lIns="91440" tIns="45720" rIns="91440" bIns="45720" rtlCol="0" anchor="t" anchorCtr="0">
            <a:normAutofit fontScale="92500"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b="1" kern="1200" cap="all" baseline="0">
                <a:solidFill>
                  <a:schemeClr val="accent1"/>
                </a:solidFill>
                <a:latin typeface="+mj-cs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sng" strike="noStrike" kern="1200" cap="all" spc="0" normalizeH="0" baseline="0" noProof="0" dirty="0">
                <a:ln>
                  <a:noFill/>
                </a:ln>
                <a:solidFill>
                  <a:srgbClr val="552579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Бюджетной устойчивости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8E6BF69-95D0-43F7-626F-7D270B5C8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919" y="1756014"/>
            <a:ext cx="7897081" cy="460033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0249450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Custom 74">
    <a:dk1>
      <a:sysClr val="windowText" lastClr="000000"/>
    </a:dk1>
    <a:lt1>
      <a:sysClr val="window" lastClr="FFFFFF"/>
    </a:lt1>
    <a:dk2>
      <a:srgbClr val="F8F0E3"/>
    </a:dk2>
    <a:lt2>
      <a:srgbClr val="E7E6E6"/>
    </a:lt2>
    <a:accent1>
      <a:srgbClr val="224E7F"/>
    </a:accent1>
    <a:accent2>
      <a:srgbClr val="385E88"/>
    </a:accent2>
    <a:accent3>
      <a:srgbClr val="AA2070"/>
    </a:accent3>
    <a:accent4>
      <a:srgbClr val="EC008C"/>
    </a:accent4>
    <a:accent5>
      <a:srgbClr val="582156"/>
    </a:accent5>
    <a:accent6>
      <a:srgbClr val="958EA2"/>
    </a:accent6>
    <a:hlink>
      <a:srgbClr val="0563C1"/>
    </a:hlink>
    <a:folHlink>
      <a:srgbClr val="954F72"/>
    </a:folHlink>
  </a:clrScheme>
  <a:fontScheme name="Custom 112">
    <a:majorFont>
      <a:latin typeface="Calibri"/>
      <a:ea typeface=""/>
      <a:cs typeface="Calibri"/>
    </a:majorFont>
    <a:minorFont>
      <a:latin typeface="Calibri"/>
      <a:ea typeface=""/>
      <a:cs typeface="Calibri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3445</TotalTime>
  <Words>7966</Words>
  <Application>Microsoft Office PowerPoint</Application>
  <PresentationFormat>Произвольный</PresentationFormat>
  <Paragraphs>2260</Paragraphs>
  <Slides>66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В. Семенова</dc:creator>
  <cp:lastModifiedBy>Елена Ю. Маслова</cp:lastModifiedBy>
  <cp:revision>110</cp:revision>
  <cp:lastPrinted>2023-11-17T07:17:05Z</cp:lastPrinted>
  <dcterms:created xsi:type="dcterms:W3CDTF">2023-11-03T04:59:58Z</dcterms:created>
  <dcterms:modified xsi:type="dcterms:W3CDTF">2023-11-27T05:53:45Z</dcterms:modified>
</cp:coreProperties>
</file>